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6" r:id="rId2"/>
    <p:sldId id="257" r:id="rId3"/>
    <p:sldId id="264" r:id="rId4"/>
    <p:sldId id="265" r:id="rId5"/>
    <p:sldId id="279" r:id="rId6"/>
    <p:sldId id="280" r:id="rId7"/>
    <p:sldId id="281" r:id="rId8"/>
    <p:sldId id="262" r:id="rId9"/>
    <p:sldId id="285" r:id="rId10"/>
    <p:sldId id="275" r:id="rId11"/>
    <p:sldId id="261" r:id="rId12"/>
    <p:sldId id="283" r:id="rId13"/>
    <p:sldId id="277" r:id="rId14"/>
    <p:sldId id="284" r:id="rId15"/>
    <p:sldId id="290" r:id="rId16"/>
    <p:sldId id="291" r:id="rId17"/>
    <p:sldId id="287" r:id="rId18"/>
    <p:sldId id="292" r:id="rId19"/>
    <p:sldId id="294" r:id="rId20"/>
    <p:sldId id="295" r:id="rId21"/>
    <p:sldId id="296" r:id="rId22"/>
    <p:sldId id="288" r:id="rId23"/>
    <p:sldId id="289" r:id="rId24"/>
    <p:sldId id="298" r:id="rId25"/>
    <p:sldId id="297" r:id="rId26"/>
    <p:sldId id="299" r:id="rId27"/>
    <p:sldId id="282" r:id="rId28"/>
    <p:sldId id="274" r:id="rId29"/>
    <p:sldId id="270" r:id="rId30"/>
    <p:sldId id="260" r:id="rId31"/>
    <p:sldId id="272" r:id="rId32"/>
    <p:sldId id="273" r:id="rId33"/>
    <p:sldId id="266" r:id="rId34"/>
    <p:sldId id="267" r:id="rId35"/>
    <p:sldId id="268" r:id="rId36"/>
    <p:sldId id="271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4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144" userDrawn="1">
          <p15:clr>
            <a:srgbClr val="A4A3A4"/>
          </p15:clr>
        </p15:guide>
        <p15:guide id="5" pos="288" userDrawn="1">
          <p15:clr>
            <a:srgbClr val="A4A3A4"/>
          </p15:clr>
        </p15:guide>
        <p15:guide id="6" orient="horz" pos="417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us Slater" initials="MS" lastIdx="7" clrIdx="0">
    <p:extLst>
      <p:ext uri="{19B8F6BF-5375-455C-9EA6-DF929625EA0E}">
        <p15:presenceInfo xmlns:p15="http://schemas.microsoft.com/office/powerpoint/2012/main" userId="S-1-5-21-1960408961-362288127-725345543-284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B6E7"/>
    <a:srgbClr val="0D4D67"/>
    <a:srgbClr val="E2E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660"/>
  </p:normalViewPr>
  <p:slideViewPr>
    <p:cSldViewPr snapToGrid="0" showGuides="1">
      <p:cViewPr varScale="1">
        <p:scale>
          <a:sx n="98" d="100"/>
          <a:sy n="98" d="100"/>
        </p:scale>
        <p:origin x="84" y="516"/>
      </p:cViewPr>
      <p:guideLst>
        <p:guide orient="horz" pos="864"/>
        <p:guide pos="2880"/>
        <p:guide orient="horz" pos="144"/>
        <p:guide pos="288"/>
        <p:guide orient="horz" pos="41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4" Type="http://schemas.openxmlformats.org/officeDocument/2006/relationships/image" Target="../media/image3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FFC7E7-EEB4-4D7B-A919-871CA229E589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6D4777-5C8D-476B-9B76-893803837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29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30C7B0-8012-4758-821E-7B58D49659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716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30C7B0-8012-4758-821E-7B58D49659A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307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30C7B0-8012-4758-821E-7B58D49659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510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87946-BDD9-4049-A1F3-2523CA77778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721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87946-BDD9-4049-A1F3-2523CA77778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124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30C7B0-8012-4758-821E-7B58D49659A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65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30C7B0-8012-4758-821E-7B58D49659A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987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30C7B0-8012-4758-821E-7B58D49659A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260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30C7B0-8012-4758-821E-7B58D49659A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648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30C7B0-8012-4758-821E-7B58D49659A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326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9FDA9-AB18-4BF2-8612-EA6F91EA54A4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DDC2D-84E1-432A-B26D-9F0EF152C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725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9FDA9-AB18-4BF2-8612-EA6F91EA54A4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DDC2D-84E1-432A-B26D-9F0EF152C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127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9FDA9-AB18-4BF2-8612-EA6F91EA54A4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DDC2D-84E1-432A-B26D-9F0EF152C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43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9FDA9-AB18-4BF2-8612-EA6F91EA54A4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DDC2D-84E1-432A-B26D-9F0EF152C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77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9FDA9-AB18-4BF2-8612-EA6F91EA54A4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DDC2D-84E1-432A-B26D-9F0EF152C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35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9FDA9-AB18-4BF2-8612-EA6F91EA54A4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DDC2D-84E1-432A-B26D-9F0EF152C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652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9FDA9-AB18-4BF2-8612-EA6F91EA54A4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DDC2D-84E1-432A-B26D-9F0EF152C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153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9FDA9-AB18-4BF2-8612-EA6F91EA54A4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DDC2D-84E1-432A-B26D-9F0EF152C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846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9FDA9-AB18-4BF2-8612-EA6F91EA54A4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DDC2D-84E1-432A-B26D-9F0EF152C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462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9FDA9-AB18-4BF2-8612-EA6F91EA54A4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DDC2D-84E1-432A-B26D-9F0EF152C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931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9FDA9-AB18-4BF2-8612-EA6F91EA54A4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DDC2D-84E1-432A-B26D-9F0EF152C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354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9FDA9-AB18-4BF2-8612-EA6F91EA54A4}" type="datetimeFigureOut">
              <a:rPr lang="en-US" smtClean="0"/>
              <a:t>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BDDC2D-84E1-432A-B26D-9F0EF152C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59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1.jpeg"/><Relationship Id="rId7" Type="http://schemas.openxmlformats.org/officeDocument/2006/relationships/image" Target="../media/image3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32.wmf"/><Relationship Id="rId5" Type="http://schemas.openxmlformats.org/officeDocument/2006/relationships/image" Target="../media/image29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31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34.jpg"/><Relationship Id="rId7" Type="http://schemas.openxmlformats.org/officeDocument/2006/relationships/image" Target="../media/image38.jp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10" Type="http://schemas.openxmlformats.org/officeDocument/2006/relationships/image" Target="../media/image1.jpeg"/><Relationship Id="rId4" Type="http://schemas.openxmlformats.org/officeDocument/2006/relationships/image" Target="../media/image35.jpg"/><Relationship Id="rId9" Type="http://schemas.openxmlformats.org/officeDocument/2006/relationships/image" Target="../media/image4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emf"/><Relationship Id="rId4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7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jpg"/><Relationship Id="rId5" Type="http://schemas.openxmlformats.org/officeDocument/2006/relationships/image" Target="../media/image9.jpeg"/><Relationship Id="rId4" Type="http://schemas.openxmlformats.org/officeDocument/2006/relationships/image" Target="../media/image1.jpeg"/><Relationship Id="rId9" Type="http://schemas.openxmlformats.org/officeDocument/2006/relationships/image" Target="../media/image8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7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77.png"/><Relationship Id="rId11" Type="http://schemas.openxmlformats.org/officeDocument/2006/relationships/image" Target="../media/image1.jpeg"/><Relationship Id="rId5" Type="http://schemas.openxmlformats.org/officeDocument/2006/relationships/image" Target="../media/image76.wmf"/><Relationship Id="rId10" Type="http://schemas.openxmlformats.org/officeDocument/2006/relationships/image" Target="../media/image81.png"/><Relationship Id="rId4" Type="http://schemas.openxmlformats.org/officeDocument/2006/relationships/oleObject" Target="../embeddings/oleObject7.bin"/><Relationship Id="rId9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5.jp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jpeg"/><Relationship Id="rId5" Type="http://schemas.openxmlformats.org/officeDocument/2006/relationships/image" Target="../media/image13.jpg"/><Relationship Id="rId4" Type="http://schemas.openxmlformats.org/officeDocument/2006/relationships/image" Target="../media/image1.jpeg"/><Relationship Id="rId9" Type="http://schemas.openxmlformats.org/officeDocument/2006/relationships/image" Target="../media/image12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2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B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" y="228600"/>
            <a:ext cx="8229600" cy="6400800"/>
          </a:xfrm>
          <a:prstGeom prst="rect">
            <a:avLst/>
          </a:prstGeom>
          <a:noFill/>
          <a:ln w="76200">
            <a:solidFill>
              <a:srgbClr val="41B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7" y="2288284"/>
            <a:ext cx="3060709" cy="16804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32196" y="2654374"/>
            <a:ext cx="2353528" cy="917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spc="3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000" b="1" spc="3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2020 @</a:t>
            </a:r>
            <a:endParaRPr lang="en-US" sz="40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838" y="2380176"/>
            <a:ext cx="2560081" cy="147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1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B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4300" y="228600"/>
            <a:ext cx="8915399" cy="6400800"/>
          </a:xfrm>
          <a:prstGeom prst="rect">
            <a:avLst/>
          </a:prstGeom>
          <a:solidFill>
            <a:schemeClr val="bg1"/>
          </a:solidFill>
          <a:ln w="38100">
            <a:solidFill>
              <a:srgbClr val="41B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69968" y="1371239"/>
            <a:ext cx="44985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C-Legs</a:t>
            </a:r>
          </a:p>
          <a:p>
            <a:r>
              <a:rPr lang="en-US" sz="16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They offer C-shaped leg designed to work with cabinets that they also offer.</a:t>
            </a:r>
          </a:p>
        </p:txBody>
      </p:sp>
      <p:pic>
        <p:nvPicPr>
          <p:cNvPr id="5138" name="Picture 18" descr="https://encrypted-tbn0.gstatic.com/images?q=tbn:ANd9GcQ7TSQfy5y8imGeMktLqfvOfHwB5fmZvZoWhhz-tdbg5oKj50R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360" y="3242323"/>
            <a:ext cx="1407368" cy="140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228600"/>
            <a:ext cx="1611920" cy="88500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959127" y="486235"/>
            <a:ext cx="5303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Additional New Features 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149" name="Picture 29" descr="ET223-BZ: 3-Stage C-Leg Height Adjustable Desk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2" t="24841" r="8216" b="7516"/>
          <a:stretch/>
        </p:blipFill>
        <p:spPr bwMode="auto">
          <a:xfrm>
            <a:off x="5609219" y="961170"/>
            <a:ext cx="2537650" cy="217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69968" y="3298967"/>
            <a:ext cx="45720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Wireless Charging add-on</a:t>
            </a:r>
          </a:p>
          <a:p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Qi-wireless chargers built into the desktop is also an option. </a:t>
            </a:r>
          </a:p>
        </p:txBody>
      </p:sp>
      <p:sp>
        <p:nvSpPr>
          <p:cNvPr id="3" name="Rectangle 2"/>
          <p:cNvSpPr/>
          <p:nvPr/>
        </p:nvSpPr>
        <p:spPr>
          <a:xfrm>
            <a:off x="469968" y="4970318"/>
            <a:ext cx="45720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More Controller </a:t>
            </a:r>
            <a:r>
              <a:rPr lang="en-US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Options</a:t>
            </a:r>
            <a:endParaRPr lang="en-US" sz="7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timer, USB charging, locking screen, physical buttons and more</a:t>
            </a:r>
          </a:p>
        </p:txBody>
      </p:sp>
      <p:sp>
        <p:nvSpPr>
          <p:cNvPr id="13" name="Rectangle 12"/>
          <p:cNvSpPr/>
          <p:nvPr/>
        </p:nvSpPr>
        <p:spPr>
          <a:xfrm flipH="1">
            <a:off x="411481" y="1371239"/>
            <a:ext cx="45719" cy="960120"/>
          </a:xfrm>
          <a:prstGeom prst="rect">
            <a:avLst/>
          </a:prstGeom>
          <a:solidFill>
            <a:srgbClr val="41B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flipH="1">
            <a:off x="411480" y="3299686"/>
            <a:ext cx="45719" cy="960120"/>
          </a:xfrm>
          <a:prstGeom prst="rect">
            <a:avLst/>
          </a:prstGeom>
          <a:solidFill>
            <a:srgbClr val="41B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flipH="1">
            <a:off x="411481" y="4970318"/>
            <a:ext cx="45719" cy="960120"/>
          </a:xfrm>
          <a:prstGeom prst="rect">
            <a:avLst/>
          </a:prstGeom>
          <a:solidFill>
            <a:srgbClr val="41B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8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B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14300" y="228600"/>
            <a:ext cx="8915399" cy="6400800"/>
          </a:xfrm>
          <a:prstGeom prst="rect">
            <a:avLst/>
          </a:prstGeom>
          <a:solidFill>
            <a:schemeClr val="bg1"/>
          </a:solidFill>
          <a:ln w="38100">
            <a:solidFill>
              <a:srgbClr val="41B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228600"/>
            <a:ext cx="1611920" cy="885004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959127" y="486235"/>
            <a:ext cx="5303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2020 Product Roadmap </a:t>
            </a:r>
            <a:r>
              <a:rPr lang="en-US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Where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We're </a:t>
            </a:r>
            <a:r>
              <a:rPr lang="en-US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Going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3956254"/>
              </p:ext>
            </p:extLst>
          </p:nvPr>
        </p:nvGraphicFramePr>
        <p:xfrm>
          <a:off x="7307659" y="1113201"/>
          <a:ext cx="1609217" cy="25476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45" r:id="rId4" imgW="8520480" imgH="13485600" progId="">
                  <p:embed/>
                </p:oleObj>
              </mc:Choice>
              <mc:Fallback>
                <p:oleObj r:id="rId4" imgW="8520480" imgH="134856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07659" y="1113201"/>
                        <a:ext cx="1609217" cy="25476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224039"/>
              </p:ext>
            </p:extLst>
          </p:nvPr>
        </p:nvGraphicFramePr>
        <p:xfrm>
          <a:off x="7307659" y="4013200"/>
          <a:ext cx="1609217" cy="25476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46" r:id="rId6" imgW="8520480" imgH="13485600" progId="">
                  <p:embed/>
                </p:oleObj>
              </mc:Choice>
              <mc:Fallback>
                <p:oleObj r:id="rId6" imgW="8520480" imgH="134856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307659" y="4013200"/>
                        <a:ext cx="1609217" cy="25476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4720783"/>
              </p:ext>
            </p:extLst>
          </p:nvPr>
        </p:nvGraphicFramePr>
        <p:xfrm>
          <a:off x="5177709" y="4013199"/>
          <a:ext cx="1474867" cy="25476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47" r:id="rId8" imgW="7555320" imgH="13053960" progId="">
                  <p:embed/>
                </p:oleObj>
              </mc:Choice>
              <mc:Fallback>
                <p:oleObj r:id="rId8" imgW="7555320" imgH="130539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77709" y="4013199"/>
                        <a:ext cx="1474867" cy="25476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6824386"/>
              </p:ext>
            </p:extLst>
          </p:nvPr>
        </p:nvGraphicFramePr>
        <p:xfrm>
          <a:off x="4932893" y="1113202"/>
          <a:ext cx="1719683" cy="25476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48" r:id="rId10" imgW="9104760" imgH="13485600" progId="">
                  <p:embed/>
                </p:oleObj>
              </mc:Choice>
              <mc:Fallback>
                <p:oleObj r:id="rId10" imgW="9104760" imgH="134856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932893" y="1113202"/>
                        <a:ext cx="1719683" cy="25476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/>
          <p:cNvSpPr/>
          <p:nvPr/>
        </p:nvSpPr>
        <p:spPr>
          <a:xfrm>
            <a:off x="147790" y="1308236"/>
            <a:ext cx="359072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complete sit-stand assortment is valuable for the commercial office space. While the AIRLIFT standing desk stool has been popular, there's a clear demand for full-size </a:t>
            </a:r>
            <a:r>
              <a:rPr lang="en-US" sz="12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drafting chairs</a:t>
            </a:r>
            <a:r>
              <a:rPr lang="en-US" sz="12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endParaRPr lang="en-US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2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These chairs are perfect for standing desks for a few reasons:</a:t>
            </a:r>
          </a:p>
          <a:p>
            <a:endParaRPr lang="en-US" sz="12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2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More Range</a:t>
            </a:r>
          </a:p>
          <a:p>
            <a:r>
              <a:rPr lang="en-US" sz="12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These chairs go higher for use with raised tables. They're more comfortable for a wider range of body types too.</a:t>
            </a:r>
          </a:p>
          <a:p>
            <a:endParaRPr lang="en-US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2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Foot Rest</a:t>
            </a:r>
          </a:p>
          <a:p>
            <a:r>
              <a:rPr lang="en-US" sz="12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ring-shaped foot rest keeps users comfortable while lifted and seated. </a:t>
            </a:r>
            <a:br>
              <a:rPr lang="en-US" sz="12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2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Users will be able move from sit-to-stand immediately without adjusting the desk. </a:t>
            </a:r>
            <a:endParaRPr lang="en-US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02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B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14300" y="228600"/>
            <a:ext cx="8915399" cy="6400800"/>
          </a:xfrm>
          <a:prstGeom prst="rect">
            <a:avLst/>
          </a:prstGeom>
          <a:solidFill>
            <a:schemeClr val="bg1"/>
          </a:solidFill>
          <a:ln w="38100">
            <a:solidFill>
              <a:srgbClr val="41B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763839" y="6293048"/>
            <a:ext cx="1146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Privacy Panel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" t="12843" r="11009" b="9606"/>
          <a:stretch/>
        </p:blipFill>
        <p:spPr>
          <a:xfrm>
            <a:off x="687823" y="4046018"/>
            <a:ext cx="3366287" cy="21362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13604"/>
            <a:ext cx="1817427" cy="1295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163" y="5308789"/>
            <a:ext cx="1817427" cy="1295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782" y="3902264"/>
            <a:ext cx="1817427" cy="1295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158" y="3902264"/>
            <a:ext cx="1817427" cy="1295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782" y="2495739"/>
            <a:ext cx="1817427" cy="1295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270" y="2495739"/>
            <a:ext cx="1817427" cy="1295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158" y="1113604"/>
            <a:ext cx="1817427" cy="1295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228600"/>
            <a:ext cx="1611920" cy="88500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47790" y="1308236"/>
            <a:ext cx="34034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Privacy panels allow customers to build closed and open office spaces. This is important for designers and architects when they're creating plans for their customers. </a:t>
            </a:r>
          </a:p>
          <a:p>
            <a:endParaRPr lang="en-US" sz="12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2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These panels will help us appeal to the need for versatility.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959127" y="486235"/>
            <a:ext cx="5303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2020 Product Roadmap </a:t>
            </a:r>
            <a:r>
              <a:rPr lang="en-US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Where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We're </a:t>
            </a:r>
            <a:r>
              <a:rPr lang="en-US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Going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23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B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4300" y="228600"/>
            <a:ext cx="8915399" cy="6400800"/>
          </a:xfrm>
          <a:prstGeom prst="rect">
            <a:avLst/>
          </a:prstGeom>
          <a:solidFill>
            <a:schemeClr val="bg1"/>
          </a:solidFill>
          <a:ln w="38100">
            <a:solidFill>
              <a:srgbClr val="41B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3" name="圖片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54552" y="1270123"/>
            <a:ext cx="2609051" cy="4232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457200" y="1270123"/>
            <a:ext cx="411011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2-Drawer Mini-Pedestal Cabinet </a:t>
            </a:r>
            <a:endParaRPr lang="en-US" sz="15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2510" y="1593288"/>
            <a:ext cx="4114800" cy="347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u="sng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Specifications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Dimensions</a:t>
            </a:r>
            <a:r>
              <a:rPr lang="en-US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23.5" D x 11.8" W  x 27.7" H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Material: Steel body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Color: White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Drawers: 2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Casters: Yes</a:t>
            </a:r>
          </a:p>
          <a:p>
            <a:pPr>
              <a:lnSpc>
                <a:spcPct val="150000"/>
              </a:lnSpc>
            </a:pPr>
            <a:endParaRPr lang="en-US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b="1" u="sng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Raised cabinet designed to fit over electric standing desk feet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Removable plush cushioned top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Ball-bearing drawer rails for smooth operation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Four (4) black plastic casters, 2 locking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Key lock for all drawers </a:t>
            </a:r>
            <a:endParaRPr lang="en-US" sz="10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21437" y="5575879"/>
            <a:ext cx="542166" cy="6230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5262644" y="5575879"/>
            <a:ext cx="553228" cy="623086"/>
            <a:chOff x="5262644" y="5575879"/>
            <a:chExt cx="553228" cy="623086"/>
          </a:xfrm>
        </p:grpSpPr>
        <p:sp>
          <p:nvSpPr>
            <p:cNvPr id="16" name="Rectangle 15"/>
            <p:cNvSpPr/>
            <p:nvPr/>
          </p:nvSpPr>
          <p:spPr>
            <a:xfrm>
              <a:off x="5262644" y="5575879"/>
              <a:ext cx="542166" cy="6230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/>
          </p:nvSpPr>
          <p:spPr>
            <a:xfrm rot="10800000">
              <a:off x="5266534" y="5581267"/>
              <a:ext cx="549338" cy="617698"/>
            </a:xfrm>
            <a:prstGeom prst="triangle">
              <a:avLst>
                <a:gd name="adj" fmla="val 10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228600"/>
            <a:ext cx="1611920" cy="88500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959127" y="486235"/>
            <a:ext cx="5303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2020 Product Roadmap </a:t>
            </a:r>
            <a:r>
              <a:rPr lang="en-US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Where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We're </a:t>
            </a:r>
            <a:r>
              <a:rPr lang="en-US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Going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27853" y="5611801"/>
            <a:ext cx="109030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Gray cushion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White cabinet</a:t>
            </a:r>
            <a:endParaRPr lang="en-US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863603" y="5611801"/>
            <a:ext cx="117807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Black cushion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Black cabinet</a:t>
            </a:r>
            <a:endParaRPr lang="en-US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 flipH="1">
            <a:off x="411481" y="1294545"/>
            <a:ext cx="45719" cy="274320"/>
          </a:xfrm>
          <a:prstGeom prst="rect">
            <a:avLst/>
          </a:prstGeom>
          <a:solidFill>
            <a:srgbClr val="41B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34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B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14300" y="228600"/>
            <a:ext cx="8915399" cy="6400800"/>
          </a:xfrm>
          <a:prstGeom prst="rect">
            <a:avLst/>
          </a:prstGeom>
          <a:solidFill>
            <a:schemeClr val="bg1"/>
          </a:solidFill>
          <a:ln w="38100">
            <a:solidFill>
              <a:srgbClr val="41B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57200" y="1270123"/>
            <a:ext cx="411011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1-Drawer Mini-Pedestal Cabinet </a:t>
            </a:r>
            <a:endParaRPr lang="en-US" sz="15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2510" y="1593288"/>
            <a:ext cx="4114800" cy="3229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u="sng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Specifications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Material: Steel body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Color: White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Drawers: 1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Casters: Yes</a:t>
            </a:r>
          </a:p>
          <a:p>
            <a:pPr>
              <a:lnSpc>
                <a:spcPct val="150000"/>
              </a:lnSpc>
            </a:pPr>
            <a:endParaRPr lang="en-US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b="1" u="sng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Raised cabinet designed to fit over electric standing desk feet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Removable plush cushioned top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Ball-bearing drawer rails for smooth operation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Four (4) black plastic casters, 2 locking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Key lock for drawer</a:t>
            </a:r>
            <a:endParaRPr lang="en-US" sz="10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508" y="914600"/>
            <a:ext cx="4327440" cy="37463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013" y="4876765"/>
            <a:ext cx="2046287" cy="15804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573" y="4804063"/>
            <a:ext cx="1656243" cy="170306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989" y="4876711"/>
            <a:ext cx="2046348" cy="158048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228600"/>
            <a:ext cx="1611920" cy="88500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959127" y="486235"/>
            <a:ext cx="5303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2020 Product Roadmap </a:t>
            </a:r>
            <a:r>
              <a:rPr lang="en-US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Where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We're </a:t>
            </a:r>
            <a:r>
              <a:rPr lang="en-US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Going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 flipH="1">
            <a:off x="411481" y="1294545"/>
            <a:ext cx="45719" cy="274320"/>
          </a:xfrm>
          <a:prstGeom prst="rect">
            <a:avLst/>
          </a:prstGeom>
          <a:solidFill>
            <a:srgbClr val="41B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958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B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14300" y="228600"/>
            <a:ext cx="8915399" cy="6400800"/>
          </a:xfrm>
          <a:prstGeom prst="rect">
            <a:avLst/>
          </a:prstGeom>
          <a:solidFill>
            <a:schemeClr val="bg1"/>
          </a:solidFill>
          <a:ln w="38100">
            <a:solidFill>
              <a:srgbClr val="41B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57199" y="1270123"/>
            <a:ext cx="830742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Adjustable Under-the-Desk Sliding Ball-Bearing Keyboard </a:t>
            </a:r>
            <a:r>
              <a:rPr lang="en-US" sz="1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&amp; Mouse </a:t>
            </a:r>
            <a:r>
              <a:rPr lang="en-US" sz="15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Tray</a:t>
            </a:r>
            <a:endParaRPr lang="en-US" sz="15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2510" y="1593288"/>
            <a:ext cx="4114800" cy="3485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u="sng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Specifications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Dimensions: </a:t>
            </a:r>
            <a:r>
              <a:rPr lang="pl-PL" sz="1050" dirty="0" smtClean="0"/>
              <a:t>25</a:t>
            </a:r>
            <a:r>
              <a:rPr lang="pl-PL" sz="1050" dirty="0"/>
              <a:t>" W x 9.8" D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Extension </a:t>
            </a: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range: </a:t>
            </a: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5.9" </a:t>
            </a:r>
            <a:endParaRPr lang="en-US" sz="105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Materials</a:t>
            </a: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Steel frame with MDF tray</a:t>
            </a:r>
            <a:endParaRPr lang="en-US" sz="105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Weight capacity: </a:t>
            </a: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11 lbs. </a:t>
            </a:r>
            <a:endParaRPr lang="en-US" sz="105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endParaRPr lang="en-US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b="1" u="sng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Tilt &amp; Swivel articulating tray for comfortable use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Thick foam padded wrist rest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</a:t>
            </a: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all-bearing </a:t>
            </a: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sliders make it easy to retract and extend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Durable MDF </a:t>
            </a: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construction </a:t>
            </a: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heavy-duty steel </a:t>
            </a: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brackets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Smooth </a:t>
            </a: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 black finish</a:t>
            </a:r>
          </a:p>
          <a:p>
            <a:pPr>
              <a:lnSpc>
                <a:spcPct val="150000"/>
              </a:lnSpc>
            </a:pPr>
            <a:endParaRPr lang="en-US" sz="10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228600"/>
            <a:ext cx="1611920" cy="88500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959127" y="486235"/>
            <a:ext cx="5303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2020 Product Roadmap </a:t>
            </a:r>
            <a:r>
              <a:rPr lang="en-US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Where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We're </a:t>
            </a:r>
            <a:r>
              <a:rPr lang="en-US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Going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 flipH="1">
            <a:off x="411481" y="1294545"/>
            <a:ext cx="45719" cy="274320"/>
          </a:xfrm>
          <a:prstGeom prst="rect">
            <a:avLst/>
          </a:prstGeom>
          <a:solidFill>
            <a:srgbClr val="41B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310" y="2172673"/>
            <a:ext cx="4409553" cy="251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27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B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14300" y="228600"/>
            <a:ext cx="8915399" cy="6400800"/>
          </a:xfrm>
          <a:prstGeom prst="rect">
            <a:avLst/>
          </a:prstGeom>
          <a:solidFill>
            <a:schemeClr val="bg1"/>
          </a:solidFill>
          <a:ln w="38100">
            <a:solidFill>
              <a:srgbClr val="41B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57200" y="1270123"/>
            <a:ext cx="851254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Electric Standing Desk Adjustable Ball-Bearing Keyboard Tray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228600"/>
            <a:ext cx="1611920" cy="88500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959127" y="486235"/>
            <a:ext cx="5303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2020 Product Roadmap </a:t>
            </a:r>
            <a:r>
              <a:rPr lang="en-US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Where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We're </a:t>
            </a:r>
            <a:r>
              <a:rPr lang="en-US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Going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 flipH="1">
            <a:off x="411481" y="1294545"/>
            <a:ext cx="45719" cy="274320"/>
          </a:xfrm>
          <a:prstGeom prst="rect">
            <a:avLst/>
          </a:prstGeom>
          <a:solidFill>
            <a:srgbClr val="41B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310" y="1980448"/>
            <a:ext cx="4402432" cy="28971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2510" y="1593288"/>
            <a:ext cx="4114800" cy="427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u="sng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Specifications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Dimensions: </a:t>
            </a:r>
            <a:r>
              <a:rPr lang="pl-PL" sz="1050" dirty="0" smtClean="0"/>
              <a:t>25</a:t>
            </a:r>
            <a:r>
              <a:rPr lang="pl-PL" sz="1050" dirty="0"/>
              <a:t>" W x 9.8" D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Extension </a:t>
            </a: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range: </a:t>
            </a: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5.9" </a:t>
            </a:r>
            <a:endParaRPr lang="en-US" sz="105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Materials</a:t>
            </a: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Steel frame with MDF tray</a:t>
            </a:r>
            <a:endParaRPr lang="en-US" sz="105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Weight capacity: </a:t>
            </a: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11 lbs. </a:t>
            </a:r>
            <a:endParaRPr lang="en-US" sz="105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endParaRPr lang="en-US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b="1" u="sng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</a:t>
            </a:r>
          </a:p>
          <a:p>
            <a:pPr>
              <a:spcAft>
                <a:spcPts val="600"/>
              </a:spcAft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Extended-height bracket designed to fit beneath AIRLIFT electric height adjustable standing desks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Tilt &amp; Swivel articulating tray for comfortable use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Thick foam padded wrist rest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</a:t>
            </a: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all-bearing </a:t>
            </a: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sliders make it easy to retract and extend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Durable MDF </a:t>
            </a: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construction </a:t>
            </a: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heavy-duty steel </a:t>
            </a: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brackets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Smooth </a:t>
            </a: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 black finish</a:t>
            </a:r>
          </a:p>
          <a:p>
            <a:pPr>
              <a:lnSpc>
                <a:spcPct val="150000"/>
              </a:lnSpc>
            </a:pPr>
            <a:endParaRPr lang="en-US" sz="10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106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B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14300" y="228600"/>
            <a:ext cx="8915399" cy="6400800"/>
          </a:xfrm>
          <a:prstGeom prst="rect">
            <a:avLst/>
          </a:prstGeom>
          <a:solidFill>
            <a:schemeClr val="bg1"/>
          </a:solidFill>
          <a:ln w="38100">
            <a:solidFill>
              <a:srgbClr val="41B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57200" y="1270123"/>
            <a:ext cx="411011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Clamp-On Sliding  Keyboard Tray</a:t>
            </a:r>
            <a:endParaRPr lang="en-US" sz="15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2510" y="1593288"/>
            <a:ext cx="4114800" cy="324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u="sng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Specifications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Dimensions: 26.7" W x 11" D x .6" H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Extension range: 0" to 8.7"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Materials: Steel and plastic hardware. MDF tray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Weight capacity: 11 lbs.</a:t>
            </a:r>
          </a:p>
          <a:p>
            <a:pPr>
              <a:lnSpc>
                <a:spcPct val="150000"/>
              </a:lnSpc>
            </a:pPr>
            <a:endParaRPr lang="en-US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b="1" u="sng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Simple clamp-on design works with more desk tops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Ball-bearing sliders make it easy to retract and extend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Durable MDF constructions with heavy-duty steel brackets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Smooth all black finish</a:t>
            </a:r>
          </a:p>
          <a:p>
            <a:pPr>
              <a:lnSpc>
                <a:spcPct val="150000"/>
              </a:lnSpc>
            </a:pPr>
            <a:endParaRPr lang="en-US" sz="10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228600"/>
            <a:ext cx="1611920" cy="88500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959127" y="486235"/>
            <a:ext cx="5303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2020 Product Roadmap </a:t>
            </a:r>
            <a:r>
              <a:rPr lang="en-US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Where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We're </a:t>
            </a:r>
            <a:r>
              <a:rPr lang="en-US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Going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 flipH="1">
            <a:off x="411481" y="1294545"/>
            <a:ext cx="45719" cy="274320"/>
          </a:xfrm>
          <a:prstGeom prst="rect">
            <a:avLst/>
          </a:prstGeom>
          <a:solidFill>
            <a:srgbClr val="41B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图片 1" descr="image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817" y="2866542"/>
            <a:ext cx="4467300" cy="1751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7348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B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14300" y="228600"/>
            <a:ext cx="8915399" cy="6400800"/>
          </a:xfrm>
          <a:prstGeom prst="rect">
            <a:avLst/>
          </a:prstGeom>
          <a:solidFill>
            <a:schemeClr val="bg1"/>
          </a:solidFill>
          <a:ln w="38100">
            <a:solidFill>
              <a:srgbClr val="41B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57199" y="1270123"/>
            <a:ext cx="702337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31.5" Wide </a:t>
            </a:r>
            <a:r>
              <a:rPr lang="en-US" sz="15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Clamp-On </a:t>
            </a:r>
            <a:r>
              <a:rPr lang="en-US" sz="15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Sliding  Keyboard </a:t>
            </a:r>
            <a:r>
              <a:rPr lang="en-US" sz="15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Tray</a:t>
            </a:r>
            <a:endParaRPr lang="en-US" sz="15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2510" y="1593288"/>
            <a:ext cx="4114800" cy="324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u="sng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Specifications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Dimensions: </a:t>
            </a: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31.5" </a:t>
            </a:r>
            <a:r>
              <a:rPr lang="en-US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 x 11" D x .6" H</a:t>
            </a:r>
          </a:p>
          <a:p>
            <a:pPr>
              <a:lnSpc>
                <a:spcPct val="150000"/>
              </a:lnSpc>
            </a:pPr>
            <a:r>
              <a:rPr lang="en-US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Extension range: 0" to 8.7"</a:t>
            </a:r>
          </a:p>
          <a:p>
            <a:pPr>
              <a:lnSpc>
                <a:spcPct val="150000"/>
              </a:lnSpc>
            </a:pPr>
            <a:r>
              <a:rPr lang="en-US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Materials: Steel and plastic hardware. MDF tray</a:t>
            </a:r>
          </a:p>
          <a:p>
            <a:pPr>
              <a:lnSpc>
                <a:spcPct val="150000"/>
              </a:lnSpc>
            </a:pPr>
            <a:r>
              <a:rPr lang="en-US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Weight capacity: 11 lbs.</a:t>
            </a:r>
          </a:p>
          <a:p>
            <a:pPr>
              <a:lnSpc>
                <a:spcPct val="150000"/>
              </a:lnSpc>
            </a:pPr>
            <a:endParaRPr lang="en-US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b="1" u="sng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Simple clamp-on design works with more desk tops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Ball-bearing sliders make it easy to retract and extend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Durable MDF constructions with heavy-duty steel brackets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Smooth all black finish</a:t>
            </a:r>
          </a:p>
          <a:p>
            <a:pPr>
              <a:lnSpc>
                <a:spcPct val="150000"/>
              </a:lnSpc>
            </a:pPr>
            <a:endParaRPr lang="en-US" sz="10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228600"/>
            <a:ext cx="1611920" cy="88500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959127" y="486235"/>
            <a:ext cx="5303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2020 Product Roadmap </a:t>
            </a:r>
            <a:r>
              <a:rPr lang="en-US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Where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We're </a:t>
            </a:r>
            <a:r>
              <a:rPr lang="en-US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Going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 flipH="1">
            <a:off x="411481" y="1294545"/>
            <a:ext cx="45719" cy="274320"/>
          </a:xfrm>
          <a:prstGeom prst="rect">
            <a:avLst/>
          </a:prstGeom>
          <a:solidFill>
            <a:srgbClr val="41B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" t="15315" r="3768" b="6364"/>
          <a:stretch/>
        </p:blipFill>
        <p:spPr>
          <a:xfrm>
            <a:off x="4256978" y="2650787"/>
            <a:ext cx="4669277" cy="155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19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B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14300" y="228600"/>
            <a:ext cx="8915399" cy="6400800"/>
          </a:xfrm>
          <a:prstGeom prst="rect">
            <a:avLst/>
          </a:prstGeom>
          <a:solidFill>
            <a:schemeClr val="bg1"/>
          </a:solidFill>
          <a:ln w="38100">
            <a:solidFill>
              <a:srgbClr val="41B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57199" y="1270123"/>
            <a:ext cx="653698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Ball-Bearing Under-the-Desk Keyboard Tray</a:t>
            </a:r>
            <a:endParaRPr lang="en-US" sz="15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2510" y="1593288"/>
            <a:ext cx="4114800" cy="324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u="sng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Specifications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Dimensions: </a:t>
            </a: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105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Extension range: </a:t>
            </a: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105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Materials: </a:t>
            </a: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105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Weight capacity: </a:t>
            </a: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105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endParaRPr lang="en-US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b="1" u="sng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Simple clamp-on design works with more desk tops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Ball-bearing sliders make it easy to retract and extend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Durable MDF constructions with heavy-duty steel brackets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Smooth all black finish</a:t>
            </a:r>
          </a:p>
          <a:p>
            <a:pPr>
              <a:lnSpc>
                <a:spcPct val="150000"/>
              </a:lnSpc>
            </a:pPr>
            <a:endParaRPr lang="en-US" sz="10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228600"/>
            <a:ext cx="1611920" cy="88500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959127" y="486235"/>
            <a:ext cx="5303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2020 Product Roadmap </a:t>
            </a:r>
            <a:r>
              <a:rPr lang="en-US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Where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We're </a:t>
            </a:r>
            <a:r>
              <a:rPr lang="en-US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Going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 flipH="1">
            <a:off x="411481" y="1294545"/>
            <a:ext cx="45719" cy="274320"/>
          </a:xfrm>
          <a:prstGeom prst="rect">
            <a:avLst/>
          </a:prstGeom>
          <a:solidFill>
            <a:srgbClr val="41B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0" t="9335" r="2879" b="7874"/>
          <a:stretch/>
        </p:blipFill>
        <p:spPr>
          <a:xfrm>
            <a:off x="4567310" y="2710560"/>
            <a:ext cx="4390374" cy="155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39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B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14300" y="228600"/>
            <a:ext cx="8915399" cy="6400800"/>
          </a:xfrm>
          <a:prstGeom prst="rect">
            <a:avLst/>
          </a:prstGeom>
          <a:solidFill>
            <a:schemeClr val="bg1"/>
          </a:solidFill>
          <a:ln w="38100">
            <a:solidFill>
              <a:srgbClr val="41B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7791" y="1308236"/>
            <a:ext cx="3059436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AIRLIFT line was introduced in 2017 and eventually earned a market with commercial customers without explicitly focusing on them. In the following years, our sales to corporations and institutions have directed us to several popular new products (Medical Over-the-Bed Desk, Sit-Stand Student Desk, and USB Wood Desk).</a:t>
            </a:r>
            <a:br>
              <a:rPr lang="en-US" sz="12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2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en-US" sz="12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2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We've also found some success with office accessories in the anti-fatigue comfort mats and the keyboard tray specifically.</a:t>
            </a:r>
          </a:p>
          <a:p>
            <a:endParaRPr lang="en-US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These successes have given us some perspective on what the market wants in a commercial office assortment.</a:t>
            </a:r>
          </a:p>
          <a:p>
            <a:endParaRPr lang="en-US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59128" y="486235"/>
            <a:ext cx="1711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Where We Are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5" t="11718" r="8172"/>
          <a:stretch/>
        </p:blipFill>
        <p:spPr>
          <a:xfrm>
            <a:off x="5659348" y="1390256"/>
            <a:ext cx="1364124" cy="16260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09"/>
          <a:stretch/>
        </p:blipFill>
        <p:spPr>
          <a:xfrm>
            <a:off x="3359288" y="1381591"/>
            <a:ext cx="1875669" cy="16541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" t="22535" r="5568" b="17906"/>
          <a:stretch/>
        </p:blipFill>
        <p:spPr>
          <a:xfrm>
            <a:off x="3563145" y="4030315"/>
            <a:ext cx="2356946" cy="15575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6" t="32904" r="7646" b="27570"/>
          <a:stretch/>
        </p:blipFill>
        <p:spPr>
          <a:xfrm>
            <a:off x="6266606" y="4168829"/>
            <a:ext cx="2678346" cy="128560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26152" y="3167390"/>
            <a:ext cx="7662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OFF65880</a:t>
            </a:r>
            <a:endParaRPr lang="en-US" sz="11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1" t="8889" r="11390" b="5951"/>
          <a:stretch/>
        </p:blipFill>
        <p:spPr>
          <a:xfrm>
            <a:off x="7582960" y="1381199"/>
            <a:ext cx="1345153" cy="15594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228600"/>
            <a:ext cx="1611920" cy="88500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flipH="1">
            <a:off x="3480432" y="3167390"/>
            <a:ext cx="45719" cy="265174"/>
          </a:xfrm>
          <a:prstGeom prst="rect">
            <a:avLst/>
          </a:prstGeom>
          <a:solidFill>
            <a:srgbClr val="41B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705068" y="3159934"/>
            <a:ext cx="7662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OFF65905</a:t>
            </a:r>
            <a:endParaRPr lang="en-US" sz="1100" b="1" dirty="0"/>
          </a:p>
        </p:txBody>
      </p:sp>
      <p:sp>
        <p:nvSpPr>
          <p:cNvPr id="24" name="Rectangle 23"/>
          <p:cNvSpPr/>
          <p:nvPr/>
        </p:nvSpPr>
        <p:spPr>
          <a:xfrm flipH="1">
            <a:off x="5659348" y="3168026"/>
            <a:ext cx="45719" cy="265174"/>
          </a:xfrm>
          <a:prstGeom prst="rect">
            <a:avLst/>
          </a:prstGeom>
          <a:solidFill>
            <a:srgbClr val="41B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715297" y="3159934"/>
            <a:ext cx="9584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OFF65903</a:t>
            </a:r>
            <a:endParaRPr lang="en-US" sz="1100" b="1" dirty="0"/>
          </a:p>
        </p:txBody>
      </p:sp>
      <p:sp>
        <p:nvSpPr>
          <p:cNvPr id="26" name="Rectangle 25"/>
          <p:cNvSpPr/>
          <p:nvPr/>
        </p:nvSpPr>
        <p:spPr>
          <a:xfrm flipH="1">
            <a:off x="7669577" y="3159934"/>
            <a:ext cx="45719" cy="265174"/>
          </a:xfrm>
          <a:prstGeom prst="rect">
            <a:avLst/>
          </a:prstGeom>
          <a:solidFill>
            <a:srgbClr val="41B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648427" y="5667269"/>
            <a:ext cx="875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MSC55929</a:t>
            </a:r>
            <a:endParaRPr lang="en-US" sz="1100" b="1" dirty="0"/>
          </a:p>
        </p:txBody>
      </p:sp>
      <p:sp>
        <p:nvSpPr>
          <p:cNvPr id="28" name="Rectangle 27"/>
          <p:cNvSpPr/>
          <p:nvPr/>
        </p:nvSpPr>
        <p:spPr>
          <a:xfrm flipH="1">
            <a:off x="3602707" y="5667269"/>
            <a:ext cx="45719" cy="265174"/>
          </a:xfrm>
          <a:prstGeom prst="rect">
            <a:avLst/>
          </a:prstGeom>
          <a:solidFill>
            <a:srgbClr val="41B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304679" y="5667269"/>
            <a:ext cx="875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OFF65856</a:t>
            </a:r>
            <a:endParaRPr lang="en-US" sz="1100" b="1" dirty="0"/>
          </a:p>
        </p:txBody>
      </p:sp>
      <p:sp>
        <p:nvSpPr>
          <p:cNvPr id="30" name="Rectangle 29"/>
          <p:cNvSpPr/>
          <p:nvPr/>
        </p:nvSpPr>
        <p:spPr>
          <a:xfrm flipH="1">
            <a:off x="6258959" y="5667269"/>
            <a:ext cx="45719" cy="265174"/>
          </a:xfrm>
          <a:prstGeom prst="rect">
            <a:avLst/>
          </a:prstGeom>
          <a:solidFill>
            <a:srgbClr val="41B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60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B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14300" y="228600"/>
            <a:ext cx="8915399" cy="6400800"/>
          </a:xfrm>
          <a:prstGeom prst="rect">
            <a:avLst/>
          </a:prstGeom>
          <a:solidFill>
            <a:schemeClr val="bg1"/>
          </a:solidFill>
          <a:ln w="38100">
            <a:solidFill>
              <a:srgbClr val="41B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57199" y="1270123"/>
            <a:ext cx="653698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Height Adjustable Standing Desk Chair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2510" y="1593288"/>
            <a:ext cx="4114800" cy="324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u="sng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Specifications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Dimensions: </a:t>
            </a: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105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Extension range: </a:t>
            </a: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105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Materials: </a:t>
            </a: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105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Weight capacity: </a:t>
            </a: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105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endParaRPr lang="en-US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b="1" u="sng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Simple clamp-on design works with more desk tops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Ball-bearing sliders make it easy to retract and extend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Durable MDF constructions with heavy-duty steel brackets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Smooth all black finish</a:t>
            </a:r>
          </a:p>
          <a:p>
            <a:pPr>
              <a:lnSpc>
                <a:spcPct val="150000"/>
              </a:lnSpc>
            </a:pPr>
            <a:endParaRPr lang="en-US" sz="10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228600"/>
            <a:ext cx="1611920" cy="88500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959127" y="486235"/>
            <a:ext cx="5303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2020 Product Roadmap </a:t>
            </a:r>
            <a:r>
              <a:rPr lang="en-US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Where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We're </a:t>
            </a:r>
            <a:r>
              <a:rPr lang="en-US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Going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 flipH="1">
            <a:off x="411481" y="1294545"/>
            <a:ext cx="45719" cy="274320"/>
          </a:xfrm>
          <a:prstGeom prst="rect">
            <a:avLst/>
          </a:prstGeom>
          <a:solidFill>
            <a:srgbClr val="41B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0" t="2979" r="81330" b="56288"/>
          <a:stretch/>
        </p:blipFill>
        <p:spPr>
          <a:xfrm>
            <a:off x="6189699" y="1593288"/>
            <a:ext cx="2776250" cy="50203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90" t="8667" r="12983" b="15035"/>
          <a:stretch/>
        </p:blipFill>
        <p:spPr>
          <a:xfrm>
            <a:off x="4284861" y="4156016"/>
            <a:ext cx="1568235" cy="245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28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B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14300" y="228600"/>
            <a:ext cx="8915399" cy="6400800"/>
          </a:xfrm>
          <a:prstGeom prst="rect">
            <a:avLst/>
          </a:prstGeom>
          <a:solidFill>
            <a:schemeClr val="bg1"/>
          </a:solidFill>
          <a:ln w="38100">
            <a:solidFill>
              <a:srgbClr val="41B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57199" y="1270123"/>
            <a:ext cx="65369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Ergonomic Height Adjustable Standing Desk Chair with Headrest</a:t>
            </a:r>
          </a:p>
          <a:p>
            <a:endParaRPr lang="en-US" sz="15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2510" y="1593288"/>
            <a:ext cx="4114800" cy="324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u="sng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Specifications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Dimensions: </a:t>
            </a: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105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Extension range: </a:t>
            </a: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105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Materials: </a:t>
            </a: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105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Weight capacity: </a:t>
            </a: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105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endParaRPr lang="en-US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b="1" u="sng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Simple clamp-on design works with more desk tops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Ball-bearing sliders make it easy to retract and extend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Durable MDF constructions with heavy-duty steel brackets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Smooth all black finish</a:t>
            </a:r>
          </a:p>
          <a:p>
            <a:pPr>
              <a:lnSpc>
                <a:spcPct val="150000"/>
              </a:lnSpc>
            </a:pPr>
            <a:endParaRPr lang="en-US" sz="10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228600"/>
            <a:ext cx="1611920" cy="88500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959127" y="486235"/>
            <a:ext cx="5303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2020 Product Roadmap </a:t>
            </a:r>
            <a:r>
              <a:rPr lang="en-US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Where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We're </a:t>
            </a:r>
            <a:r>
              <a:rPr lang="en-US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Going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 flipH="1">
            <a:off x="411481" y="1294545"/>
            <a:ext cx="45719" cy="274320"/>
          </a:xfrm>
          <a:prstGeom prst="rect">
            <a:avLst/>
          </a:prstGeom>
          <a:solidFill>
            <a:srgbClr val="41B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6" t="3354" r="81389" b="57227"/>
          <a:stretch/>
        </p:blipFill>
        <p:spPr>
          <a:xfrm>
            <a:off x="6072890" y="1568865"/>
            <a:ext cx="2837644" cy="50471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34" t="8035" r="10384" b="8830"/>
          <a:stretch/>
        </p:blipFill>
        <p:spPr>
          <a:xfrm>
            <a:off x="4141895" y="3873531"/>
            <a:ext cx="1733609" cy="274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762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B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14300" y="228600"/>
            <a:ext cx="8915399" cy="6400800"/>
          </a:xfrm>
          <a:prstGeom prst="rect">
            <a:avLst/>
          </a:prstGeom>
          <a:solidFill>
            <a:schemeClr val="bg1"/>
          </a:solidFill>
          <a:ln w="38100">
            <a:solidFill>
              <a:srgbClr val="41B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57199" y="1270123"/>
            <a:ext cx="592414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Clamp-on </a:t>
            </a:r>
            <a:r>
              <a:rPr lang="en-US" sz="15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Adjustable Desktop </a:t>
            </a:r>
            <a:r>
              <a:rPr lang="en-US" sz="15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Surge Protector </a:t>
            </a:r>
            <a:r>
              <a:rPr lang="en-US" sz="15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 </a:t>
            </a:r>
            <a:r>
              <a:rPr lang="en-US" sz="1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sz="15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trip </a:t>
            </a:r>
            <a:endParaRPr lang="en-US" sz="15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2510" y="1593288"/>
            <a:ext cx="4114800" cy="3485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u="sng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Specifications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Dimensions: </a:t>
            </a: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8.6" x 7.8" x 2.4"</a:t>
            </a:r>
            <a:endParaRPr lang="en-US" sz="105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Outlets: 3 Grounded 120V 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USB: 2 @ 2.1A each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Surge protection: 800 Joules</a:t>
            </a:r>
          </a:p>
          <a:p>
            <a:pPr>
              <a:lnSpc>
                <a:spcPct val="150000"/>
              </a:lnSpc>
            </a:pPr>
            <a:endParaRPr lang="en-US" sz="105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endParaRPr lang="en-US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b="1" u="sng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Desktop </a:t>
            </a:r>
            <a:r>
              <a:rPr lang="en-US" sz="105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powerstrip</a:t>
            </a: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with easy clamp-on design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 grounded outlets and 2 USB TYPE-A charging ports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Surge protection up to 800 joules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Tilt adjustable for easy power cord management</a:t>
            </a:r>
            <a:endParaRPr lang="en-US" sz="105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endParaRPr lang="en-US" sz="10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228600"/>
            <a:ext cx="1611920" cy="88500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959127" y="486235"/>
            <a:ext cx="5303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2020 Product Roadmap </a:t>
            </a:r>
            <a:r>
              <a:rPr lang="en-US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Where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We're </a:t>
            </a:r>
            <a:r>
              <a:rPr lang="en-US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Going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 flipH="1">
            <a:off x="411481" y="1294545"/>
            <a:ext cx="45719" cy="274320"/>
          </a:xfrm>
          <a:prstGeom prst="rect">
            <a:avLst/>
          </a:prstGeom>
          <a:solidFill>
            <a:srgbClr val="41B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7"/>
          <a:stretch/>
        </p:blipFill>
        <p:spPr>
          <a:xfrm>
            <a:off x="4081880" y="4904177"/>
            <a:ext cx="1534879" cy="15373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429" t="3931" r="5539" b="3643"/>
          <a:stretch/>
        </p:blipFill>
        <p:spPr>
          <a:xfrm>
            <a:off x="4477174" y="2096547"/>
            <a:ext cx="4522480" cy="261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084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B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14300" y="228600"/>
            <a:ext cx="8915399" cy="6400800"/>
          </a:xfrm>
          <a:prstGeom prst="rect">
            <a:avLst/>
          </a:prstGeom>
          <a:solidFill>
            <a:schemeClr val="bg1"/>
          </a:solidFill>
          <a:ln w="38100">
            <a:solidFill>
              <a:srgbClr val="41B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57200" y="1270123"/>
            <a:ext cx="411011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Coil Tube Cable </a:t>
            </a:r>
            <a:r>
              <a:rPr lang="en-US" sz="15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Management Sleeve</a:t>
            </a:r>
            <a:endParaRPr lang="en-US" sz="15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2510" y="1593288"/>
            <a:ext cx="411480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u="sng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Specifications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Dimensions: </a:t>
            </a: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21.6" L x 1.9" diameter</a:t>
            </a:r>
            <a:endParaRPr lang="en-US" sz="105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Materials</a:t>
            </a: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Plastic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Colors: White/Black</a:t>
            </a:r>
            <a:endParaRPr lang="en-US" sz="105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endParaRPr lang="en-US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b="1" u="sng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Flexible plastic spiral for easy organization of computer cables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Gaps allow for cables to leave the spiral where you need them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Lightweight and durable for reliable long-term use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Perfect accessory for computer users with AIRLIFT desks</a:t>
            </a:r>
            <a:endParaRPr lang="en-US" sz="105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endParaRPr lang="en-US" sz="10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228600"/>
            <a:ext cx="1611920" cy="88500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959127" y="486235"/>
            <a:ext cx="5303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2020 Product Roadmap </a:t>
            </a:r>
            <a:r>
              <a:rPr lang="en-US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Where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We're </a:t>
            </a:r>
            <a:r>
              <a:rPr lang="en-US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Going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 flipH="1">
            <a:off x="411481" y="1294545"/>
            <a:ext cx="45719" cy="274320"/>
          </a:xfrm>
          <a:prstGeom prst="rect">
            <a:avLst/>
          </a:prstGeom>
          <a:solidFill>
            <a:srgbClr val="41B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520" y="1872211"/>
            <a:ext cx="4201969" cy="295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928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B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14300" y="228600"/>
            <a:ext cx="8915399" cy="6400800"/>
          </a:xfrm>
          <a:prstGeom prst="rect">
            <a:avLst/>
          </a:prstGeom>
          <a:solidFill>
            <a:schemeClr val="bg1"/>
          </a:solidFill>
          <a:ln w="38100">
            <a:solidFill>
              <a:srgbClr val="41B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57200" y="1270123"/>
            <a:ext cx="86868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Cable </a:t>
            </a:r>
            <a:r>
              <a:rPr lang="en-US" sz="1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Management Spine for Electric Adjustable Standing </a:t>
            </a:r>
            <a:r>
              <a:rPr lang="en-US" sz="15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Desks</a:t>
            </a:r>
          </a:p>
          <a:p>
            <a:endParaRPr lang="en-US" sz="15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2510" y="1593288"/>
            <a:ext cx="411480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u="sng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Specifications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Dimensions: </a:t>
            </a: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28.4" L x 2.6" W x 1.4" D</a:t>
            </a:r>
            <a:endParaRPr lang="en-US" sz="105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Materials</a:t>
            </a: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Plastic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Colors: White/Black</a:t>
            </a:r>
            <a:endParaRPr lang="en-US" sz="105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endParaRPr lang="en-US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b="1" u="sng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Heavy-duty interlocking chain for cables and wires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Gaps allow for cables to leave the spiral where you need them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Lightweight and durable for reliable long-term use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Perfect accessory for computer users with AIRLIFT desks</a:t>
            </a:r>
            <a:endParaRPr lang="en-US" sz="105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endParaRPr lang="en-US" sz="10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228600"/>
            <a:ext cx="1611920" cy="88500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959127" y="486235"/>
            <a:ext cx="5303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2020 Product Roadmap </a:t>
            </a:r>
            <a:r>
              <a:rPr lang="en-US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Where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We're </a:t>
            </a:r>
            <a:r>
              <a:rPr lang="en-US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Going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 flipH="1">
            <a:off x="411481" y="1294545"/>
            <a:ext cx="45719" cy="274320"/>
          </a:xfrm>
          <a:prstGeom prst="rect">
            <a:avLst/>
          </a:prstGeom>
          <a:solidFill>
            <a:srgbClr val="41B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218" t="1994" r="64077" b="9119"/>
          <a:stretch/>
        </p:blipFill>
        <p:spPr>
          <a:xfrm>
            <a:off x="7436968" y="1609342"/>
            <a:ext cx="953311" cy="49484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2290" t="938" r="3070" b="1761"/>
          <a:stretch/>
        </p:blipFill>
        <p:spPr>
          <a:xfrm>
            <a:off x="5053362" y="2145134"/>
            <a:ext cx="1897554" cy="356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201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B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14300" y="228600"/>
            <a:ext cx="8915399" cy="6400800"/>
          </a:xfrm>
          <a:prstGeom prst="rect">
            <a:avLst/>
          </a:prstGeom>
          <a:solidFill>
            <a:schemeClr val="bg1"/>
          </a:solidFill>
          <a:ln w="38100">
            <a:solidFill>
              <a:srgbClr val="41B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57200" y="1270123"/>
            <a:ext cx="725683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Cable </a:t>
            </a:r>
            <a:r>
              <a:rPr lang="en-US" sz="1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Management Tray for Electric </a:t>
            </a:r>
            <a:r>
              <a:rPr lang="en-US" sz="15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Adjustable </a:t>
            </a:r>
            <a:r>
              <a:rPr lang="en-US" sz="1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Standing Desks</a:t>
            </a:r>
            <a:endParaRPr lang="en-US" sz="15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2510" y="1593288"/>
            <a:ext cx="41148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u="sng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Specifications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Dimensions: </a:t>
            </a: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21.6" W x 3.5" x 2" H</a:t>
            </a:r>
            <a:endParaRPr lang="en-US" sz="105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Materials</a:t>
            </a: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Plastic-steel  </a:t>
            </a:r>
            <a:endParaRPr lang="en-US" sz="105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105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endParaRPr lang="en-US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b="1" u="sng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</a:t>
            </a:r>
          </a:p>
          <a:p>
            <a:pPr>
              <a:lnSpc>
                <a:spcPct val="20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Lightweight and sturdy cable tray designed for standing desks </a:t>
            </a:r>
          </a:p>
          <a:p>
            <a:pPr>
              <a:lnSpc>
                <a:spcPct val="20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Dual channel design for spacious and easy organization</a:t>
            </a:r>
          </a:p>
          <a:p>
            <a:pPr>
              <a:lnSpc>
                <a:spcPct val="20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Plastic screw-in hanging brackets </a:t>
            </a:r>
          </a:p>
          <a:p>
            <a:pPr>
              <a:lnSpc>
                <a:spcPct val="200000"/>
              </a:lnSpc>
            </a:pPr>
            <a:r>
              <a:rPr lang="en-US" sz="10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Also available in 17", 24", and 40" widths</a:t>
            </a:r>
            <a:endParaRPr lang="en-US" sz="105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endParaRPr lang="en-US" sz="10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228600"/>
            <a:ext cx="1611920" cy="88500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959127" y="486235"/>
            <a:ext cx="5303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2020 Product Roadmap </a:t>
            </a:r>
            <a:r>
              <a:rPr lang="en-US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Where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We're </a:t>
            </a:r>
            <a:r>
              <a:rPr lang="en-US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Going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 flipH="1">
            <a:off x="411481" y="1294545"/>
            <a:ext cx="45719" cy="274320"/>
          </a:xfrm>
          <a:prstGeom prst="rect">
            <a:avLst/>
          </a:prstGeom>
          <a:solidFill>
            <a:srgbClr val="41B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2" t="29852" r="14247" b="36519"/>
          <a:stretch/>
        </p:blipFill>
        <p:spPr>
          <a:xfrm>
            <a:off x="4905520" y="1941033"/>
            <a:ext cx="4124180" cy="19332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933" y="4395220"/>
            <a:ext cx="3905493" cy="19175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47028" y="6089515"/>
            <a:ext cx="912725" cy="2431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532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14300" y="228600"/>
            <a:ext cx="8915399" cy="6400800"/>
          </a:xfrm>
          <a:prstGeom prst="rect">
            <a:avLst/>
          </a:prstGeom>
          <a:solidFill>
            <a:schemeClr val="bg1"/>
          </a:solidFill>
          <a:ln w="38100">
            <a:solidFill>
              <a:srgbClr val="41B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46" name="Picture 2" descr="a96aaa24-f3f3-4715-a94d-64acea32d01b@namprd13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2" t="10485" r="17207" b="4614"/>
          <a:stretch/>
        </p:blipFill>
        <p:spPr bwMode="auto">
          <a:xfrm>
            <a:off x="7233416" y="3839189"/>
            <a:ext cx="1012989" cy="1981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7233723" y="6045520"/>
            <a:ext cx="1149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/>
              <a:t>PC Case Mount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535775" y="3089650"/>
            <a:ext cx="18198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/>
              <a:t>Cable Management Spine</a:t>
            </a:r>
            <a:endParaRPr lang="en-US" sz="1200" b="1" dirty="0"/>
          </a:p>
        </p:txBody>
      </p:sp>
      <p:pic>
        <p:nvPicPr>
          <p:cNvPr id="8195" name="Picture 1" descr="image00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4" t="8331" r="12404" b="7923"/>
          <a:stretch/>
        </p:blipFill>
        <p:spPr bwMode="auto">
          <a:xfrm>
            <a:off x="4202394" y="3839189"/>
            <a:ext cx="1588169" cy="2117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3848050" y="6045521"/>
            <a:ext cx="24890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/>
              <a:t>Monitor Arm (Metallic Gray/ White)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228600"/>
            <a:ext cx="1611920" cy="885004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959127" y="486235"/>
            <a:ext cx="5303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2020 Product Roadmap </a:t>
            </a:r>
            <a:r>
              <a:rPr lang="en-US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Where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We're </a:t>
            </a:r>
            <a:r>
              <a:rPr lang="en-US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Going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7790" y="1308236"/>
            <a:ext cx="340348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New accessories help our desks cater to a wider variety of office customers with a more sophisticated and professional experience.</a:t>
            </a:r>
          </a:p>
          <a:p>
            <a:endParaRPr lang="en-US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 flipH="1">
            <a:off x="5490055" y="3096893"/>
            <a:ext cx="45719" cy="265174"/>
          </a:xfrm>
          <a:prstGeom prst="rect">
            <a:avLst/>
          </a:prstGeom>
          <a:solidFill>
            <a:srgbClr val="41B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 flipH="1">
            <a:off x="7169560" y="6063259"/>
            <a:ext cx="45719" cy="265174"/>
          </a:xfrm>
          <a:prstGeom prst="rect">
            <a:avLst/>
          </a:prstGeom>
          <a:solidFill>
            <a:srgbClr val="41B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 flipH="1">
            <a:off x="3797343" y="6063258"/>
            <a:ext cx="45719" cy="265174"/>
          </a:xfrm>
          <a:prstGeom prst="rect">
            <a:avLst/>
          </a:prstGeom>
          <a:solidFill>
            <a:srgbClr val="41B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l="2290" t="938" r="3070" b="1761"/>
          <a:stretch/>
        </p:blipFill>
        <p:spPr>
          <a:xfrm>
            <a:off x="5858649" y="944341"/>
            <a:ext cx="1053935" cy="198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585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B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228600"/>
            <a:ext cx="1611920" cy="8850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7669" y="2643354"/>
            <a:ext cx="5790863" cy="1325563"/>
          </a:xfrm>
        </p:spPr>
        <p:txBody>
          <a:bodyPr/>
          <a:lstStyle/>
          <a:p>
            <a:pPr algn="ctr"/>
            <a:r>
              <a:rPr lang="en-US" spc="300" dirty="0" smtClean="0">
                <a:solidFill>
                  <a:schemeClr val="bg1"/>
                </a:solidFill>
              </a:rPr>
              <a:t>Upcoming &amp; Current Products</a:t>
            </a:r>
            <a:endParaRPr lang="en-US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853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B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14300" y="228600"/>
            <a:ext cx="8915399" cy="6400800"/>
          </a:xfrm>
          <a:prstGeom prst="rect">
            <a:avLst/>
          </a:prstGeom>
          <a:solidFill>
            <a:schemeClr val="bg1"/>
          </a:solidFill>
          <a:ln w="38100">
            <a:solidFill>
              <a:srgbClr val="41B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158520" y="258944"/>
            <a:ext cx="385600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105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Frame Model: OFF65815</a:t>
            </a:r>
          </a:p>
          <a:p>
            <a:pPr marL="0" lvl="1" algn="r"/>
            <a:r>
              <a:rPr lang="en-US" sz="1050" dirty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Frame + Top MSRP: </a:t>
            </a:r>
            <a:r>
              <a:rPr lang="en-US" sz="105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$549.99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04702" y="2304614"/>
            <a:ext cx="4209918" cy="3618936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570021" y="5554218"/>
            <a:ext cx="1086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Dry-Erase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57200" y="1382286"/>
            <a:ext cx="9144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AIRLIFT</a:t>
            </a:r>
            <a:r>
              <a:rPr lang="en-US" sz="1500" b="1" baseline="30000" dirty="0" smtClean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®</a:t>
            </a:r>
            <a:r>
              <a:rPr lang="en-US" sz="1500" b="1" dirty="0" smtClean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S3 Electric Height-Adjustable Standing Desk </a:t>
            </a:r>
            <a:br>
              <a:rPr lang="en-US" sz="1500" b="1" dirty="0" smtClean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500" b="1" dirty="0" smtClean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Dry Erase Table </a:t>
            </a:r>
            <a:r>
              <a:rPr lang="en-US" sz="1500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 with Beveled Bottom Edges, 54" x </a:t>
            </a:r>
            <a:r>
              <a:rPr lang="en-US" sz="1500" b="1" dirty="0" smtClean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30"</a:t>
            </a:r>
            <a:endParaRPr lang="en-US" sz="1500" b="1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228600"/>
            <a:ext cx="1611920" cy="885004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457198" y="1958386"/>
            <a:ext cx="470132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Specifications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 Material: MDF with laminate finish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 Area: </a:t>
            </a:r>
            <a:r>
              <a:rPr lang="en-US" sz="9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54" </a:t>
            </a: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 </a:t>
            </a:r>
            <a:r>
              <a:rPr lang="en-US" sz="9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30" </a:t>
            </a: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 1" thick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Weight Capacity: </a:t>
            </a:r>
            <a:r>
              <a:rPr lang="en-US" sz="9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264 lbs</a:t>
            </a: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 Color: </a:t>
            </a:r>
            <a:r>
              <a:rPr lang="en-US" sz="9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White polyethylene</a:t>
            </a:r>
            <a:endParaRPr lang="en-US" sz="9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Frame Color: </a:t>
            </a:r>
            <a:r>
              <a:rPr lang="en-US" sz="9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White</a:t>
            </a:r>
            <a:endParaRPr lang="en-US" sz="9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Adjustment Type: Electric Motor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Adjustment Range: 28.7" to 48.4"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Overall Size: </a:t>
            </a:r>
            <a:r>
              <a:rPr lang="en-US" sz="9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54" </a:t>
            </a: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 x </a:t>
            </a:r>
            <a:r>
              <a:rPr lang="en-US" sz="9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30" </a:t>
            </a: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 x (22.8" H to 48.4" </a:t>
            </a:r>
            <a:r>
              <a:rPr lang="en-US" sz="9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H") </a:t>
            </a: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</a:p>
          <a:p>
            <a:endParaRPr lang="en-US" sz="9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 smtClean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Unique dry-erase board finish lets you keep notes close at hand.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 smtClean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Smooth, easy-to-clean writing and </a:t>
            </a:r>
            <a:r>
              <a:rPr lang="en-US" sz="900" dirty="0" err="1" smtClean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worksurface</a:t>
            </a:r>
            <a:r>
              <a:rPr lang="en-US" sz="900" dirty="0" smtClean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 smtClean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LED </a:t>
            </a:r>
            <a:r>
              <a:rPr lang="en-US" sz="9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height controller with 4 memory settings for quick </a:t>
            </a:r>
            <a:r>
              <a:rPr lang="en-US" sz="900" dirty="0" smtClean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adjustment</a:t>
            </a:r>
            <a:r>
              <a:rPr lang="en-US" sz="9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Powerful dual motors lift up to </a:t>
            </a:r>
            <a:r>
              <a:rPr lang="en-US" sz="900" dirty="0" smtClean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264 lbs</a:t>
            </a:r>
            <a:r>
              <a:rPr lang="en-US" sz="9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smoothly with the push of a button.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 smtClean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Commercial-grade </a:t>
            </a:r>
            <a:r>
              <a:rPr lang="en-US" sz="9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steel, </a:t>
            </a:r>
            <a:r>
              <a:rPr lang="en-US" sz="900" dirty="0" smtClean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3-stage </a:t>
            </a:r>
            <a:r>
              <a:rPr lang="en-US" sz="9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frame provides stability when fully raised</a:t>
            </a:r>
            <a:r>
              <a:rPr lang="en-US" sz="900" dirty="0" smtClean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 smtClean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Edges are finished in black polyethylene for a smooth and sleek look.</a:t>
            </a:r>
            <a:endParaRPr lang="en-US" sz="900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 smtClean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Easy </a:t>
            </a:r>
            <a:r>
              <a:rPr lang="en-US" sz="9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assembly takes 15 minutes or less.</a:t>
            </a:r>
          </a:p>
        </p:txBody>
      </p:sp>
    </p:spTree>
    <p:extLst>
      <p:ext uri="{BB962C8B-B14F-4D97-AF65-F5344CB8AC3E}">
        <p14:creationId xmlns:p14="http://schemas.microsoft.com/office/powerpoint/2010/main" val="101760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B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14300" y="228600"/>
            <a:ext cx="8915399" cy="6400800"/>
          </a:xfrm>
          <a:prstGeom prst="rect">
            <a:avLst/>
          </a:prstGeom>
          <a:solidFill>
            <a:schemeClr val="bg1"/>
          </a:solidFill>
          <a:ln w="38100">
            <a:solidFill>
              <a:srgbClr val="41B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8"/>
          <a:stretch/>
        </p:blipFill>
        <p:spPr>
          <a:xfrm>
            <a:off x="4572000" y="1655246"/>
            <a:ext cx="1914728" cy="20304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680476"/>
            <a:ext cx="1930135" cy="193013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318" y="3681823"/>
            <a:ext cx="1930135" cy="193013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318" y="1655246"/>
            <a:ext cx="1930135" cy="19301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85574" y="3288621"/>
            <a:ext cx="601446" cy="230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Walnut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48709" y="3288621"/>
            <a:ext cx="713434" cy="230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Ashwood</a:t>
            </a:r>
            <a:endParaRPr lang="en-US" sz="1050" dirty="0"/>
          </a:p>
        </p:txBody>
      </p:sp>
      <p:sp>
        <p:nvSpPr>
          <p:cNvPr id="23" name="TextBox 22"/>
          <p:cNvSpPr txBox="1"/>
          <p:nvPr/>
        </p:nvSpPr>
        <p:spPr>
          <a:xfrm>
            <a:off x="5320159" y="5394151"/>
            <a:ext cx="532276" cy="230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White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59434" y="5394151"/>
            <a:ext cx="484517" cy="230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Black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655246"/>
            <a:ext cx="399287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We're moving forward with these colors. </a:t>
            </a:r>
          </a:p>
          <a:p>
            <a:r>
              <a:rPr lang="en-US" sz="1400" dirty="0" smtClean="0"/>
              <a:t>These are our best sellers as informed by sales on the S3 and S2 desks. </a:t>
            </a:r>
          </a:p>
          <a:p>
            <a:endParaRPr lang="en-US" sz="1400" dirty="0"/>
          </a:p>
          <a:p>
            <a:r>
              <a:rPr lang="en-US" sz="1400" dirty="0" smtClean="0"/>
              <a:t>We're planning implementing more sizes, including:</a:t>
            </a:r>
          </a:p>
          <a:p>
            <a:endParaRPr lang="en-US" sz="1400" dirty="0" smtClean="0"/>
          </a:p>
          <a:p>
            <a:r>
              <a:rPr lang="en-US" sz="1400" dirty="0" smtClean="0"/>
              <a:t>72" x 24"</a:t>
            </a:r>
          </a:p>
          <a:p>
            <a:endParaRPr lang="en-US" sz="1400" dirty="0" smtClean="0"/>
          </a:p>
          <a:p>
            <a:r>
              <a:rPr lang="en-US" sz="1400" dirty="0" smtClean="0"/>
              <a:t>60" x 30"</a:t>
            </a:r>
            <a:endParaRPr lang="en-US" sz="1400" dirty="0"/>
          </a:p>
          <a:p>
            <a:endParaRPr lang="en-US" sz="1400" dirty="0" smtClean="0"/>
          </a:p>
          <a:p>
            <a:r>
              <a:rPr lang="en-US" sz="1400" dirty="0" smtClean="0"/>
              <a:t>48" x 24"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228600"/>
            <a:ext cx="1611920" cy="88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70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B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14300" y="228600"/>
            <a:ext cx="8915399" cy="6400800"/>
          </a:xfrm>
          <a:prstGeom prst="rect">
            <a:avLst/>
          </a:prstGeom>
          <a:solidFill>
            <a:schemeClr val="bg1"/>
          </a:solidFill>
          <a:ln w="38100">
            <a:solidFill>
              <a:srgbClr val="41B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228600"/>
            <a:ext cx="1611920" cy="8850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686478CD-4C71-491B-9C96-2F01B5F38830}"/>
              </a:ext>
            </a:extLst>
          </p:cNvPr>
          <p:cNvSpPr/>
          <p:nvPr/>
        </p:nvSpPr>
        <p:spPr>
          <a:xfrm>
            <a:off x="457200" y="1671824"/>
            <a:ext cx="21704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COOL COLOR SHADES </a:t>
            </a:r>
            <a:endParaRPr lang="en-US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C7C5F046-D1D0-4CCE-B5CD-4618179D15E3}"/>
              </a:ext>
            </a:extLst>
          </p:cNvPr>
          <p:cNvSpPr/>
          <p:nvPr/>
        </p:nvSpPr>
        <p:spPr>
          <a:xfrm>
            <a:off x="448565" y="1884575"/>
            <a:ext cx="217043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Cool color shades and muted tones help to concentrate.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endParaRPr lang="en-US" sz="90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Brown, beige, cool gray, wood and walnut tones are the dominant colors for office 2020. Wooden home office décor is inseparable from this style.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endParaRPr lang="en-US" sz="9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EDB00904-DF3C-4FEB-AE06-84BF60FCA5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158" y="3537781"/>
            <a:ext cx="1909173" cy="23829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3B53DB73-23DC-4FBB-A8CA-7C507FCFE52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1" t="-509" r="24158" b="509"/>
          <a:stretch/>
        </p:blipFill>
        <p:spPr>
          <a:xfrm>
            <a:off x="2770377" y="3537781"/>
            <a:ext cx="2216195" cy="23829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377" y="1270123"/>
            <a:ext cx="4181954" cy="2187620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5494320"/>
              </p:ext>
            </p:extLst>
          </p:nvPr>
        </p:nvGraphicFramePr>
        <p:xfrm>
          <a:off x="7050202" y="1270124"/>
          <a:ext cx="1920459" cy="4650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2" r:id="rId8" imgW="3644280" imgH="8825040" progId="">
                  <p:embed/>
                </p:oleObj>
              </mc:Choice>
              <mc:Fallback>
                <p:oleObj r:id="rId8" imgW="3644280" imgH="88250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050202" y="1270124"/>
                        <a:ext cx="1920459" cy="46505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1959128" y="486235"/>
            <a:ext cx="3575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Trends in Commercial Furniture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H="1">
            <a:off x="400847" y="1447975"/>
            <a:ext cx="45719" cy="1554480"/>
          </a:xfrm>
          <a:prstGeom prst="rect">
            <a:avLst/>
          </a:prstGeom>
          <a:solidFill>
            <a:srgbClr val="41B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7D47DDBD-293F-487A-BF50-4845394E7663}"/>
              </a:ext>
            </a:extLst>
          </p:cNvPr>
          <p:cNvSpPr/>
          <p:nvPr/>
        </p:nvSpPr>
        <p:spPr>
          <a:xfrm>
            <a:off x="457200" y="1253523"/>
            <a:ext cx="115632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2020</a:t>
            </a:r>
            <a:endParaRPr lang="en-US" sz="3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FFE6A2F1-F1AD-4972-9D84-8FE61B5ED9E7}"/>
              </a:ext>
            </a:extLst>
          </p:cNvPr>
          <p:cNvSpPr/>
          <p:nvPr/>
        </p:nvSpPr>
        <p:spPr>
          <a:xfrm>
            <a:off x="1329814" y="1322773"/>
            <a:ext cx="111398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DESIGN STYLE </a:t>
            </a:r>
          </a:p>
          <a:p>
            <a:r>
              <a:rPr lang="en-US" sz="105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TRENDS  </a:t>
            </a:r>
            <a:endParaRPr lang="en-US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10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B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4300" y="228600"/>
            <a:ext cx="8915399" cy="6400800"/>
          </a:xfrm>
          <a:prstGeom prst="rect">
            <a:avLst/>
          </a:prstGeom>
          <a:solidFill>
            <a:schemeClr val="bg1"/>
          </a:solidFill>
          <a:ln w="38100">
            <a:solidFill>
              <a:srgbClr val="41B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137693" y="228600"/>
            <a:ext cx="289200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105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OFF65894 </a:t>
            </a:r>
            <a:endParaRPr lang="en-US" sz="1050" dirty="0">
              <a:solidFill>
                <a:prstClr val="black"/>
              </a:solidFill>
              <a:latin typeface="Calibri Light" panose="020F0302020204030204" pitchFamily="34" charset="0"/>
              <a:cs typeface="Arial" panose="020B0604020202020204" pitchFamily="34" charset="0"/>
            </a:endParaRPr>
          </a:p>
          <a:p>
            <a:pPr marL="0" lvl="1" algn="r"/>
            <a:r>
              <a:rPr lang="en-US" sz="1050" dirty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MSRP: </a:t>
            </a:r>
            <a:r>
              <a:rPr lang="en-US" sz="105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$399.99</a:t>
            </a:r>
            <a:endParaRPr lang="en-US" sz="1050" dirty="0">
              <a:solidFill>
                <a:prstClr val="black"/>
              </a:solidFill>
              <a:latin typeface="Calibri Light" panose="020F03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1890" y="1354177"/>
            <a:ext cx="411011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AIRLIFT</a:t>
            </a:r>
            <a:r>
              <a:rPr lang="en-US" sz="1500" b="1" baseline="30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®</a:t>
            </a:r>
            <a:r>
              <a:rPr lang="en-US" sz="1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Professional Electric </a:t>
            </a:r>
            <a:r>
              <a:rPr lang="en-US" sz="15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en-US" sz="15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5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Height-Adjustable </a:t>
            </a:r>
            <a:r>
              <a:rPr lang="en-US" sz="1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Standing Desk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57200" y="1908175"/>
            <a:ext cx="4114798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Specifications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 Material: MDF with laminate finish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 Area: 48" x 24" x 1" thick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Weight Capacity: 176 lbs.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 Color: Walnut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Frame Color: Black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Adjustment Type: Electric Motor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Adjustment Range: 28.7" to 48.4"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Overall Size: 48" W x 24" D x (28.7" to 48.4") H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USB-A Ports: 1 @ 5V/2.4A</a:t>
            </a:r>
          </a:p>
          <a:p>
            <a:endParaRPr lang="en-US" sz="9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LED height controller with 4 memory settings for quick and consistent adjustment.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Powerful dual motors lift up to 176 lbs. smoothly with the push of a button.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USB charging port keeps devices powered up no adapter required.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Commercial-grade steel, 2-stage frame provides stability when fully raised.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Flat ends make side-by-side use easy for open offices and worksites.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Durable laminate finish available in a variety of hues and textures.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Easy assembly takes 15 minutes or less.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7" r="2886"/>
          <a:stretch/>
        </p:blipFill>
        <p:spPr>
          <a:xfrm>
            <a:off x="4768140" y="1434181"/>
            <a:ext cx="4041422" cy="43229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228600"/>
            <a:ext cx="1611920" cy="88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4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B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14300" y="228600"/>
            <a:ext cx="8915399" cy="6400800"/>
          </a:xfrm>
          <a:prstGeom prst="rect">
            <a:avLst/>
          </a:prstGeom>
          <a:solidFill>
            <a:schemeClr val="bg1"/>
          </a:solidFill>
          <a:ln w="38100">
            <a:solidFill>
              <a:srgbClr val="41B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22" name="Picture 6" descr="AIRLIFT XL Pneumatic Sit-Stand Mobile Desk Cart, Height-Adjustable from 27.1 to 41.9, Espress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8" t="6856" r="17806" b="5906"/>
          <a:stretch/>
        </p:blipFill>
        <p:spPr bwMode="auto">
          <a:xfrm>
            <a:off x="4988879" y="1411248"/>
            <a:ext cx="3184923" cy="444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182244" y="3512849"/>
            <a:ext cx="13308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i="1" dirty="0">
                <a:solidFill>
                  <a:schemeClr val="bg2">
                    <a:lumMod val="10000"/>
                  </a:schemeClr>
                </a:solidFill>
              </a:rPr>
              <a:t>AIRLIFT® Adjustment Lever</a:t>
            </a:r>
          </a:p>
        </p:txBody>
      </p:sp>
      <p:cxnSp>
        <p:nvCxnSpPr>
          <p:cNvPr id="4" name="Straight Arrow Connector 3"/>
          <p:cNvCxnSpPr>
            <a:stCxn id="2" idx="0"/>
          </p:cNvCxnSpPr>
          <p:nvPr/>
        </p:nvCxnSpPr>
        <p:spPr>
          <a:xfrm flipH="1" flipV="1">
            <a:off x="7802533" y="2887499"/>
            <a:ext cx="45118" cy="62535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467040" y="222799"/>
            <a:ext cx="2562659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1050" dirty="0">
                <a:latin typeface="+mj-lt"/>
                <a:cs typeface="Arial" panose="020B0604020202020204" pitchFamily="34" charset="0"/>
              </a:rPr>
              <a:t>Model: </a:t>
            </a:r>
            <a:r>
              <a:rPr lang="en-US" sz="1050" dirty="0" smtClean="0">
                <a:latin typeface="+mj-lt"/>
                <a:cs typeface="Arial" panose="020B0604020202020204" pitchFamily="34" charset="0"/>
              </a:rPr>
              <a:t>OFF65800</a:t>
            </a:r>
            <a:endParaRPr lang="en-US" sz="1050" dirty="0">
              <a:latin typeface="+mj-lt"/>
              <a:cs typeface="Arial" panose="020B0604020202020204" pitchFamily="34" charset="0"/>
            </a:endParaRPr>
          </a:p>
          <a:p>
            <a:pPr marL="0" lvl="1" algn="r"/>
            <a:r>
              <a:rPr lang="en-US" sz="1050" dirty="0">
                <a:latin typeface="+mj-lt"/>
                <a:cs typeface="Arial" panose="020B0604020202020204" pitchFamily="34" charset="0"/>
              </a:rPr>
              <a:t>MSRP: $199.99</a:t>
            </a:r>
            <a:br>
              <a:rPr lang="en-US" sz="1050" dirty="0">
                <a:latin typeface="+mj-lt"/>
                <a:cs typeface="Arial" panose="020B0604020202020204" pitchFamily="34" charset="0"/>
              </a:rPr>
            </a:br>
            <a:r>
              <a:rPr lang="en-US" sz="1050" dirty="0">
                <a:latin typeface="+mj-lt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7200" y="1908175"/>
            <a:ext cx="389101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Specifications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 Material: MDF with laminate finish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 Area: 28.1" W x 19.6" D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 Color: Espresso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Frame Color: Silver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Adjustment Type: Pneumatic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Adjustment Range: </a:t>
            </a:r>
            <a:r>
              <a:rPr lang="pl-PL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27.1" </a:t>
            </a: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lang="pl-PL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41.9"</a:t>
            </a: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Overall Size: </a:t>
            </a:r>
            <a:r>
              <a:rPr lang="pl-PL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28.1"</a:t>
            </a: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 x 19.6"</a:t>
            </a: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 x </a:t>
            </a: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pl-PL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27.1" </a:t>
            </a: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lang="pl-PL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41.9"</a:t>
            </a: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lang="pl-PL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</a:t>
            </a:r>
            <a:endParaRPr lang="en-US" sz="9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Weight Capacity: 35 lbs.</a:t>
            </a:r>
          </a:p>
          <a:p>
            <a:endParaRPr lang="en-US" sz="9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Extra-large desktop with smooth surface 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Effortless pneumatic height adjustment with lever-operated gas-air cylinder 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Steel base and aluminum column powder-coated in silver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Wide base provides wobble-free use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Four 2.36-inch casters (2 locking) make it easy to take your work with you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228600"/>
            <a:ext cx="1611920" cy="88500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61890" y="1354177"/>
            <a:ext cx="545066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AIRLIFT</a:t>
            </a:r>
            <a:r>
              <a:rPr lang="en-US" sz="1500" b="1" baseline="30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®</a:t>
            </a:r>
            <a:r>
              <a:rPr lang="en-US" sz="1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XL Sit-Stand Mobile Desk, Espresso</a:t>
            </a:r>
          </a:p>
        </p:txBody>
      </p:sp>
    </p:spTree>
    <p:extLst>
      <p:ext uri="{BB962C8B-B14F-4D97-AF65-F5344CB8AC3E}">
        <p14:creationId xmlns:p14="http://schemas.microsoft.com/office/powerpoint/2010/main" val="16818403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B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14300" y="228600"/>
            <a:ext cx="8915399" cy="6400800"/>
          </a:xfrm>
          <a:prstGeom prst="rect">
            <a:avLst/>
          </a:prstGeom>
          <a:solidFill>
            <a:schemeClr val="bg1"/>
          </a:solidFill>
          <a:ln w="38100">
            <a:solidFill>
              <a:srgbClr val="41B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42" name="Picture 2" descr="AIRLIFT XL Pneumatic Sit-Stand Mobile Desk Cart, Height-Adjustable from 27.1 to 41.9, Whi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8" t="6731" r="17933" b="6413"/>
          <a:stretch/>
        </p:blipFill>
        <p:spPr bwMode="auto">
          <a:xfrm>
            <a:off x="5000915" y="1411248"/>
            <a:ext cx="3160852" cy="440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228333" y="3499773"/>
            <a:ext cx="13308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i="1" dirty="0">
                <a:solidFill>
                  <a:schemeClr val="bg2">
                    <a:lumMod val="10000"/>
                  </a:schemeClr>
                </a:solidFill>
              </a:rPr>
              <a:t>AIRLIFT® Adjustment Lever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7757224" y="2874422"/>
            <a:ext cx="19432" cy="62535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467040" y="228600"/>
            <a:ext cx="2562659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1050" dirty="0">
                <a:latin typeface="+mj-lt"/>
                <a:cs typeface="Arial" panose="020B0604020202020204" pitchFamily="34" charset="0"/>
              </a:rPr>
              <a:t>Model: </a:t>
            </a:r>
            <a:r>
              <a:rPr lang="en-US" sz="1050" dirty="0" smtClean="0">
                <a:latin typeface="+mj-lt"/>
                <a:cs typeface="Arial" panose="020B0604020202020204" pitchFamily="34" charset="0"/>
              </a:rPr>
              <a:t>OFF65801</a:t>
            </a:r>
            <a:endParaRPr lang="en-US" sz="1050" dirty="0">
              <a:latin typeface="+mj-lt"/>
              <a:cs typeface="Arial" panose="020B0604020202020204" pitchFamily="34" charset="0"/>
            </a:endParaRPr>
          </a:p>
          <a:p>
            <a:pPr marL="0" lvl="1" algn="r"/>
            <a:r>
              <a:rPr lang="en-US" sz="1050" dirty="0">
                <a:latin typeface="+mj-lt"/>
                <a:cs typeface="Arial" panose="020B0604020202020204" pitchFamily="34" charset="0"/>
              </a:rPr>
              <a:t>MSRP: $199.99</a:t>
            </a:r>
            <a:br>
              <a:rPr lang="en-US" sz="1050" dirty="0">
                <a:latin typeface="+mj-lt"/>
                <a:cs typeface="Arial" panose="020B0604020202020204" pitchFamily="34" charset="0"/>
              </a:rPr>
            </a:br>
            <a:r>
              <a:rPr lang="en-US" sz="1050" dirty="0">
                <a:latin typeface="+mj-lt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228600"/>
            <a:ext cx="1611920" cy="88500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61890" y="1354177"/>
            <a:ext cx="411011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AIRLIFT</a:t>
            </a:r>
            <a:r>
              <a:rPr lang="en-US" sz="1500" b="1" baseline="30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®</a:t>
            </a:r>
            <a:r>
              <a:rPr lang="en-US" sz="1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XL Sit-Stand Mobile Desk, </a:t>
            </a:r>
            <a:r>
              <a:rPr lang="en-US" sz="15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White</a:t>
            </a:r>
            <a:endParaRPr lang="en-US" sz="15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57200" y="1908175"/>
            <a:ext cx="389101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Specifications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 Material: MDF with laminate finish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 Area: 28.1" W x 19.6" D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 Color: </a:t>
            </a:r>
            <a:r>
              <a:rPr lang="en-US" sz="9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White</a:t>
            </a:r>
            <a:endParaRPr lang="en-US" sz="9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Frame Color: Silver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Adjustment Type: Pneumatic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Adjustment Range: </a:t>
            </a:r>
            <a:r>
              <a:rPr lang="pl-PL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27.1" </a:t>
            </a: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lang="pl-PL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41.9"</a:t>
            </a: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Overall Size: </a:t>
            </a:r>
            <a:r>
              <a:rPr lang="pl-PL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28.1"</a:t>
            </a: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 x 19.6"</a:t>
            </a: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l-PL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 x </a:t>
            </a: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pl-PL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27.1" </a:t>
            </a: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lang="pl-PL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41.9"</a:t>
            </a: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r>
              <a:rPr lang="pl-PL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</a:t>
            </a:r>
            <a:endParaRPr lang="en-US" sz="9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Weight Capacity: 35 lbs.</a:t>
            </a:r>
          </a:p>
          <a:p>
            <a:endParaRPr lang="en-US" sz="9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Extra-large desktop with smooth surface 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Effortless pneumatic height adjustment with lever-operated gas-air cylinder 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Steel base and aluminum column powder-coated in silver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Wide base provides wobble-free use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Four 2.36-inch casters (2 locking) make it easy to take your work with you</a:t>
            </a:r>
          </a:p>
        </p:txBody>
      </p:sp>
    </p:spTree>
    <p:extLst>
      <p:ext uri="{BB962C8B-B14F-4D97-AF65-F5344CB8AC3E}">
        <p14:creationId xmlns:p14="http://schemas.microsoft.com/office/powerpoint/2010/main" val="17899035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B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4300" y="228600"/>
            <a:ext cx="8915399" cy="6400800"/>
          </a:xfrm>
          <a:prstGeom prst="rect">
            <a:avLst/>
          </a:prstGeom>
          <a:solidFill>
            <a:schemeClr val="bg1"/>
          </a:solidFill>
          <a:ln w="38100">
            <a:solidFill>
              <a:srgbClr val="41B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5292" y="1912248"/>
            <a:ext cx="3702916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Specifications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Overall Size: 30" W x 19" D (24.4" to 37.2" H)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Height Adjustment Range: 24.4" to 37.2" H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Adjustment Type: Pneumatic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 Material: Wood with PVC finish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 Color: White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Frame Material: Steel 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Frame Color: White</a:t>
            </a:r>
          </a:p>
          <a:p>
            <a:endParaRPr lang="en-US" sz="9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</a:t>
            </a:r>
          </a:p>
          <a:p>
            <a:pPr marL="128585" indent="-128585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Offset cylinder for convenient over-the-bed use and with other furniture</a:t>
            </a:r>
          </a:p>
          <a:p>
            <a:pPr marL="128585" indent="-128585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Quick and effortless AIRLIFT adjustment with the squeeze of a lever</a:t>
            </a:r>
          </a:p>
          <a:p>
            <a:pPr marL="128585" indent="-128585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Durable, spill-proof, easy-to-clean PVC laminate desktop</a:t>
            </a:r>
          </a:p>
          <a:p>
            <a:pPr marL="128585" indent="-128585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Beveled edges for ergonomic comfort and a modern aesthetic</a:t>
            </a:r>
          </a:p>
          <a:p>
            <a:pPr marL="128585" indent="-128585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Steel construction for strength and durability </a:t>
            </a:r>
          </a:p>
          <a:p>
            <a:pPr marL="128585" indent="-128585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Low profile base with small casters (2 locking) for smooth-gliding mobility</a:t>
            </a:r>
          </a:p>
          <a:p>
            <a:pPr marL="128585" indent="-128585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Weight capacity: 33 lbs.</a:t>
            </a:r>
          </a:p>
          <a:p>
            <a:endParaRPr lang="en-US" sz="9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8" t="13341" r="8272" b="8088"/>
          <a:stretch/>
        </p:blipFill>
        <p:spPr>
          <a:xfrm>
            <a:off x="5377543" y="1823605"/>
            <a:ext cx="3397953" cy="361717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307580" y="228600"/>
            <a:ext cx="271793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1050" dirty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Model: OFF65905</a:t>
            </a:r>
          </a:p>
          <a:p>
            <a:pPr marL="0" lvl="1" algn="r"/>
            <a:r>
              <a:rPr lang="en-US" sz="1050" dirty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MSRP: $199.99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228600"/>
            <a:ext cx="1611920" cy="88500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61890" y="1354177"/>
            <a:ext cx="411011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AIRLIFT</a:t>
            </a:r>
            <a:r>
              <a:rPr lang="en-US" sz="1500" b="1" baseline="30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®</a:t>
            </a:r>
            <a:r>
              <a:rPr lang="en-US" sz="1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5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Overbed</a:t>
            </a:r>
            <a:r>
              <a:rPr lang="en-US" sz="1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Medical Pneumatic Adjustable Table, White</a:t>
            </a:r>
          </a:p>
        </p:txBody>
      </p:sp>
    </p:spTree>
    <p:extLst>
      <p:ext uri="{BB962C8B-B14F-4D97-AF65-F5344CB8AC3E}">
        <p14:creationId xmlns:p14="http://schemas.microsoft.com/office/powerpoint/2010/main" val="83713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B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14300" y="228600"/>
            <a:ext cx="8915399" cy="6400800"/>
          </a:xfrm>
          <a:prstGeom prst="rect">
            <a:avLst/>
          </a:prstGeom>
          <a:solidFill>
            <a:schemeClr val="bg1"/>
          </a:solidFill>
          <a:ln w="38100">
            <a:solidFill>
              <a:srgbClr val="41B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64" b="21067"/>
          <a:stretch/>
        </p:blipFill>
        <p:spPr>
          <a:xfrm>
            <a:off x="4745453" y="5379270"/>
            <a:ext cx="3989558" cy="8383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5" t="9375" r="11899" b="6534"/>
          <a:stretch/>
        </p:blipFill>
        <p:spPr>
          <a:xfrm>
            <a:off x="5085309" y="1506020"/>
            <a:ext cx="3249410" cy="38016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61890" y="1915509"/>
            <a:ext cx="3663514" cy="2816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Specifications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Overall Size: 25.6" W x 21.6" D (30" to 45.6" H)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Height Adjustment Range: 30" to 45.6" H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Adjustment Type: Pneumatic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 Material: Wood with PVC finish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 Color: Black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Frame Material: Steel 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Frame Color: Black</a:t>
            </a:r>
          </a:p>
          <a:p>
            <a:endParaRPr lang="en-US" sz="9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</a:t>
            </a:r>
          </a:p>
          <a:p>
            <a:pPr marL="128585" indent="-128585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Large tabletop with spill-proof PVC laminate finish</a:t>
            </a:r>
          </a:p>
          <a:p>
            <a:pPr marL="128585" indent="-128585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Quick and effortless adjustment with a squeeze of the AIRLIFT lever</a:t>
            </a:r>
          </a:p>
          <a:p>
            <a:pPr marL="128585" indent="-128585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Hanger hook for backpacks, bags and purses</a:t>
            </a:r>
          </a:p>
          <a:p>
            <a:pPr marL="128585" indent="-128585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Built-in cup holder and storage tray for pens and electronics</a:t>
            </a:r>
          </a:p>
          <a:p>
            <a:pPr marL="128585" indent="-128585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Steel construction for strength and durability </a:t>
            </a:r>
          </a:p>
          <a:p>
            <a:pPr marL="128585" indent="-128585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Large casters (2 locking) for smooth-gliding mobility</a:t>
            </a:r>
          </a:p>
          <a:p>
            <a:pPr marL="128585" indent="-128585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Weight capacity: 33 lbs.</a:t>
            </a:r>
          </a:p>
          <a:p>
            <a:endParaRPr lang="en-US" sz="9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7031342" y="2588210"/>
            <a:ext cx="479453" cy="4612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141463" y="3049456"/>
            <a:ext cx="7857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Hanger hook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11764" y="228600"/>
            <a:ext cx="271793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1050" dirty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Model: OFF65903</a:t>
            </a:r>
          </a:p>
          <a:p>
            <a:pPr marL="0" lvl="1" algn="r"/>
            <a:r>
              <a:rPr lang="en-US" sz="1050" dirty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MSRP: $249.99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228600"/>
            <a:ext cx="1611920" cy="885004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61890" y="1354177"/>
            <a:ext cx="411011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AIRLIFT</a:t>
            </a:r>
            <a:r>
              <a:rPr lang="en-US" sz="1500" b="1" baseline="30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®</a:t>
            </a:r>
            <a:r>
              <a:rPr lang="en-US" sz="1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XL Sit-Stand Mobile Desk with Cup </a:t>
            </a:r>
            <a:r>
              <a:rPr lang="en-US" sz="15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Holder, Black</a:t>
            </a:r>
            <a:endParaRPr lang="en-US" sz="15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5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40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B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14300" y="228600"/>
            <a:ext cx="8915399" cy="6400800"/>
          </a:xfrm>
          <a:prstGeom prst="rect">
            <a:avLst/>
          </a:prstGeom>
          <a:solidFill>
            <a:schemeClr val="bg1"/>
          </a:solidFill>
          <a:ln w="38100">
            <a:solidFill>
              <a:srgbClr val="41B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8" t="7290" r="10436" b="7002"/>
          <a:stretch/>
        </p:blipFill>
        <p:spPr>
          <a:xfrm>
            <a:off x="5028213" y="1427929"/>
            <a:ext cx="3386138" cy="3871913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7060936" y="2588210"/>
            <a:ext cx="479453" cy="4612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171057" y="3049456"/>
            <a:ext cx="7857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Hanger hook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170" y="5108327"/>
            <a:ext cx="4005941" cy="138019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311764" y="228600"/>
            <a:ext cx="271793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1050" dirty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Model: OFF65904</a:t>
            </a:r>
          </a:p>
          <a:p>
            <a:pPr marL="0" lvl="1" algn="r"/>
            <a:r>
              <a:rPr lang="en-US" sz="1050" dirty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MSRP: $249.99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228600"/>
            <a:ext cx="1611920" cy="88500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61890" y="1915509"/>
            <a:ext cx="3663514" cy="2816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Specifications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Overall Size: 25.6" W x 21.6" D (30" to 45.6" H)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Height Adjustment Range: 30" to 45.6" H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Adjustment Type: Pneumatic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 Material: Wood with PVC finish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 Color: </a:t>
            </a:r>
            <a:r>
              <a:rPr lang="en-US" sz="9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White</a:t>
            </a:r>
            <a:endParaRPr lang="en-US" sz="9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Frame Material: Steel 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Frame Color: </a:t>
            </a:r>
            <a:r>
              <a:rPr lang="en-US" sz="9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White</a:t>
            </a:r>
            <a:endParaRPr lang="en-US" sz="9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9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</a:t>
            </a:r>
          </a:p>
          <a:p>
            <a:pPr marL="128585" indent="-128585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Large tabletop with spill-proof PVC laminate finish</a:t>
            </a:r>
          </a:p>
          <a:p>
            <a:pPr marL="128585" indent="-128585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Quick and effortless adjustment with a squeeze of the AIRLIFT lever</a:t>
            </a:r>
          </a:p>
          <a:p>
            <a:pPr marL="128585" indent="-128585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Hanger hook for backpacks, bags and purses</a:t>
            </a:r>
          </a:p>
          <a:p>
            <a:pPr marL="128585" indent="-128585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Built-in cup holder and storage tray for pens and electronics</a:t>
            </a:r>
          </a:p>
          <a:p>
            <a:pPr marL="128585" indent="-128585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Steel construction for strength and durability </a:t>
            </a:r>
          </a:p>
          <a:p>
            <a:pPr marL="128585" indent="-128585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Large casters (2 locking) for smooth-gliding mobility</a:t>
            </a:r>
          </a:p>
          <a:p>
            <a:pPr marL="128585" indent="-128585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Weight capacity: 33 lbs.</a:t>
            </a:r>
          </a:p>
          <a:p>
            <a:endParaRPr lang="en-US" sz="9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1890" y="1354177"/>
            <a:ext cx="411011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AIRLIFT</a:t>
            </a:r>
            <a:r>
              <a:rPr lang="en-US" sz="1500" b="1" baseline="30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®</a:t>
            </a:r>
            <a:r>
              <a:rPr lang="en-US" sz="1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XL Sit-Stand Mobile Desk with Cup </a:t>
            </a:r>
            <a:r>
              <a:rPr lang="en-US" sz="15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Holder, White</a:t>
            </a:r>
            <a:endParaRPr lang="en-US" sz="15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5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67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B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14300" y="228600"/>
            <a:ext cx="8915399" cy="6400800"/>
          </a:xfrm>
          <a:prstGeom prst="rect">
            <a:avLst/>
          </a:prstGeom>
          <a:solidFill>
            <a:schemeClr val="bg1"/>
          </a:solidFill>
          <a:ln w="38100">
            <a:solidFill>
              <a:srgbClr val="41B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1" y="1909476"/>
            <a:ext cx="374516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Specifications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Overall Size: 15.75" diameter x (20" to 28")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Height Adjustment Range: 20" to 28"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Adjustment Type: Pneumatic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Seat Material: Molded Foam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Seat Color: Black, Gray, Blue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Frame material: PVC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Frame Color: Black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Weight capacity: 250 lbs.</a:t>
            </a:r>
          </a:p>
          <a:p>
            <a:endParaRPr lang="en-US" sz="9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</a:t>
            </a:r>
          </a:p>
          <a:p>
            <a:pPr marL="128585" indent="-128585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Wobble up to 10° in any direction for active sitting and standing</a:t>
            </a:r>
          </a:p>
          <a:p>
            <a:pPr marL="128585" indent="-128585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Simply grab the AIRLIFT adjustment ring to lift and lower</a:t>
            </a:r>
          </a:p>
          <a:p>
            <a:pPr marL="128585" indent="-128585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Supportive molded foam seat with 360</a:t>
            </a:r>
            <a:r>
              <a:rPr lang="en-US" sz="9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°</a:t>
            </a: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swivel</a:t>
            </a:r>
          </a:p>
          <a:p>
            <a:pPr marL="128585" indent="-128585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Large round base with non-slip bottom</a:t>
            </a:r>
          </a:p>
          <a:p>
            <a:endParaRPr lang="en-US" sz="9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7690209"/>
              </p:ext>
            </p:extLst>
          </p:nvPr>
        </p:nvGraphicFramePr>
        <p:xfrm>
          <a:off x="4822580" y="1533554"/>
          <a:ext cx="1964177" cy="3695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6" r:id="rId4" imgW="20710800" imgH="38958480" progId="">
                  <p:embed/>
                </p:oleObj>
              </mc:Choice>
              <mc:Fallback>
                <p:oleObj r:id="rId4" imgW="20710800" imgH="389584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22580" y="1533554"/>
                        <a:ext cx="1964177" cy="3695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757" y="1247424"/>
            <a:ext cx="1459631" cy="19461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757" y="3381331"/>
            <a:ext cx="1459631" cy="19461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2908" y="5535629"/>
            <a:ext cx="1582432" cy="7282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65979" y="5470923"/>
            <a:ext cx="1616446" cy="7887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4"/>
          <a:stretch/>
        </p:blipFill>
        <p:spPr>
          <a:xfrm>
            <a:off x="5712310" y="5517050"/>
            <a:ext cx="1553671" cy="73826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311764" y="228600"/>
            <a:ext cx="271793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1050" dirty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Model: TBD</a:t>
            </a:r>
          </a:p>
          <a:p>
            <a:pPr marL="0" lvl="1" algn="r"/>
            <a:r>
              <a:rPr lang="en-US" sz="1050" dirty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MSRP: $99.99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228600"/>
            <a:ext cx="1611920" cy="885004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61889" y="1354177"/>
            <a:ext cx="474128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AIRLIFT</a:t>
            </a:r>
            <a:r>
              <a:rPr lang="en-US" sz="1500" b="1" baseline="30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®</a:t>
            </a:r>
            <a:r>
              <a:rPr lang="en-US" sz="1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360 Sit-Stand Adjustable Ergonomic Active Balance </a:t>
            </a:r>
            <a:r>
              <a:rPr lang="en-US" sz="15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Stool</a:t>
            </a:r>
            <a:endParaRPr lang="en-US" sz="15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5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97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B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14300" y="228600"/>
            <a:ext cx="8915399" cy="6400800"/>
          </a:xfrm>
          <a:prstGeom prst="rect">
            <a:avLst/>
          </a:prstGeom>
          <a:solidFill>
            <a:schemeClr val="bg1"/>
          </a:solidFill>
          <a:ln w="38100">
            <a:solidFill>
              <a:srgbClr val="41B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228600"/>
            <a:ext cx="1611920" cy="8850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686478CD-4C71-491B-9C96-2F01B5F38830}"/>
              </a:ext>
            </a:extLst>
          </p:cNvPr>
          <p:cNvSpPr/>
          <p:nvPr/>
        </p:nvSpPr>
        <p:spPr>
          <a:xfrm>
            <a:off x="457200" y="1676632"/>
            <a:ext cx="260763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MODERN MIXTURE WITH CLASSICS</a:t>
            </a:r>
          </a:p>
          <a:p>
            <a:r>
              <a:rPr lang="en-US" sz="105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DESIGN / TRANSITIONAL STYLE</a:t>
            </a:r>
            <a:endParaRPr lang="en-US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C7C5F046-D1D0-4CCE-B5CD-4618179D15E3}"/>
              </a:ext>
            </a:extLst>
          </p:cNvPr>
          <p:cNvSpPr/>
          <p:nvPr/>
        </p:nvSpPr>
        <p:spPr>
          <a:xfrm>
            <a:off x="457200" y="2115214"/>
            <a:ext cx="218802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Classical furniture with modern materials are trending in 2020.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endParaRPr lang="en-US" sz="9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Silver and gray tones give an added charm to wooden elements.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E8A61061-8583-486A-B4CB-E5E15C52B7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98"/>
          <a:stretch/>
        </p:blipFill>
        <p:spPr>
          <a:xfrm>
            <a:off x="5005928" y="1246776"/>
            <a:ext cx="1967115" cy="47524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24D59610-7510-43C8-A950-50071AEB50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673" y="3906464"/>
            <a:ext cx="2092778" cy="20927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A711CB3F-862E-4073-9625-12D20629B9C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0"/>
          <a:stretch/>
        </p:blipFill>
        <p:spPr>
          <a:xfrm>
            <a:off x="2872673" y="1254266"/>
            <a:ext cx="2092778" cy="25704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7D47DDBD-293F-487A-BF50-4845394E7663}"/>
              </a:ext>
            </a:extLst>
          </p:cNvPr>
          <p:cNvSpPr/>
          <p:nvPr/>
        </p:nvSpPr>
        <p:spPr>
          <a:xfrm>
            <a:off x="457200" y="1253523"/>
            <a:ext cx="115632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2020</a:t>
            </a:r>
            <a:endParaRPr lang="en-US" sz="3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FFE6A2F1-F1AD-4972-9D84-8FE61B5ED9E7}"/>
              </a:ext>
            </a:extLst>
          </p:cNvPr>
          <p:cNvSpPr/>
          <p:nvPr/>
        </p:nvSpPr>
        <p:spPr>
          <a:xfrm>
            <a:off x="1329814" y="1322773"/>
            <a:ext cx="111398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DESIGN STYLE </a:t>
            </a:r>
          </a:p>
          <a:p>
            <a:r>
              <a:rPr lang="en-US" sz="105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TRENDS  </a:t>
            </a:r>
            <a:endParaRPr lang="en-US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8654233"/>
              </p:ext>
            </p:extLst>
          </p:nvPr>
        </p:nvGraphicFramePr>
        <p:xfrm>
          <a:off x="7023563" y="1243995"/>
          <a:ext cx="1963678" cy="47552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6" r:id="rId8" imgW="3644280" imgH="8825040" progId="">
                  <p:embed/>
                </p:oleObj>
              </mc:Choice>
              <mc:Fallback>
                <p:oleObj r:id="rId8" imgW="3644280" imgH="88250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023563" y="1243995"/>
                        <a:ext cx="1963678" cy="47552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1959128" y="486235"/>
            <a:ext cx="3575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Trends in Commercial Furniture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 flipH="1">
            <a:off x="400847" y="1447975"/>
            <a:ext cx="45719" cy="1554480"/>
          </a:xfrm>
          <a:prstGeom prst="rect">
            <a:avLst/>
          </a:prstGeom>
          <a:solidFill>
            <a:srgbClr val="41B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51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B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14300" y="228600"/>
            <a:ext cx="8915399" cy="6400800"/>
          </a:xfrm>
          <a:prstGeom prst="rect">
            <a:avLst/>
          </a:prstGeom>
          <a:solidFill>
            <a:schemeClr val="bg1"/>
          </a:solidFill>
          <a:ln w="38100">
            <a:solidFill>
              <a:srgbClr val="41B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228600"/>
            <a:ext cx="1611920" cy="88500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57200" y="6228018"/>
            <a:ext cx="8168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Next Generation Electric Height Adjustable Dining, Lunchroom and Conference Table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" y="1113202"/>
            <a:ext cx="8869680" cy="50212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80368" y="576508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1959127" y="486235"/>
            <a:ext cx="5303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2020 Product Roadmap </a:t>
            </a:r>
            <a:r>
              <a:rPr lang="en-US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Where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We're Going</a:t>
            </a:r>
          </a:p>
        </p:txBody>
      </p:sp>
    </p:spTree>
    <p:extLst>
      <p:ext uri="{BB962C8B-B14F-4D97-AF65-F5344CB8AC3E}">
        <p14:creationId xmlns:p14="http://schemas.microsoft.com/office/powerpoint/2010/main" val="3512814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B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4300" y="228600"/>
            <a:ext cx="8915399" cy="6400800"/>
          </a:xfrm>
          <a:prstGeom prst="rect">
            <a:avLst/>
          </a:prstGeom>
          <a:solidFill>
            <a:schemeClr val="bg1"/>
          </a:solidFill>
          <a:ln w="38100">
            <a:solidFill>
              <a:srgbClr val="41B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194" name="Picture 2" descr="L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96" y="421742"/>
            <a:ext cx="2714308" cy="281361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98" y="1117956"/>
            <a:ext cx="8833104" cy="49710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24827" y="5714751"/>
            <a:ext cx="354475" cy="374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228600"/>
            <a:ext cx="1611920" cy="88500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959127" y="486235"/>
            <a:ext cx="5303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2020 Product Roadmap </a:t>
            </a:r>
            <a:r>
              <a:rPr lang="en-US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Where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We're Going</a:t>
            </a:r>
          </a:p>
        </p:txBody>
      </p:sp>
    </p:spTree>
    <p:extLst>
      <p:ext uri="{BB962C8B-B14F-4D97-AF65-F5344CB8AC3E}">
        <p14:creationId xmlns:p14="http://schemas.microsoft.com/office/powerpoint/2010/main" val="1887737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B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14300" y="228600"/>
            <a:ext cx="8915399" cy="6400800"/>
          </a:xfrm>
          <a:prstGeom prst="rect">
            <a:avLst/>
          </a:prstGeom>
          <a:solidFill>
            <a:schemeClr val="bg1"/>
          </a:solidFill>
          <a:ln w="38100">
            <a:solidFill>
              <a:srgbClr val="41B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194" name="Picture 2" descr="L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295" y="608680"/>
            <a:ext cx="2714308" cy="281361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854" y="1123834"/>
            <a:ext cx="8846290" cy="49694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98269" y="5723909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</a:t>
            </a:r>
            <a:endParaRPr lang="en-US" b="1" dirty="0"/>
          </a:p>
        </p:txBody>
      </p:sp>
      <p:sp>
        <p:nvSpPr>
          <p:cNvPr id="13" name="Oval 12"/>
          <p:cNvSpPr/>
          <p:nvPr/>
        </p:nvSpPr>
        <p:spPr>
          <a:xfrm>
            <a:off x="141200" y="3787968"/>
            <a:ext cx="2837177" cy="2862698"/>
          </a:xfrm>
          <a:prstGeom prst="ellipse">
            <a:avLst/>
          </a:prstGeom>
          <a:solidFill>
            <a:srgbClr val="E2E2E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/>
          </p:cNvPicPr>
          <p:nvPr/>
        </p:nvPicPr>
        <p:blipFill rotWithShape="1">
          <a:blip r:embed="rId4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</a:blip>
          <a:srcRect l="3868" r="4453" b="847"/>
          <a:stretch/>
        </p:blipFill>
        <p:spPr>
          <a:xfrm>
            <a:off x="141199" y="3787968"/>
            <a:ext cx="2837177" cy="2862698"/>
          </a:xfrm>
          <a:prstGeom prst="ellipse">
            <a:avLst/>
          </a:prstGeom>
        </p:spPr>
      </p:pic>
      <p:sp>
        <p:nvSpPr>
          <p:cNvPr id="9" name="Oval 8"/>
          <p:cNvSpPr>
            <a:spLocks noChangeAspect="1"/>
          </p:cNvSpPr>
          <p:nvPr/>
        </p:nvSpPr>
        <p:spPr>
          <a:xfrm>
            <a:off x="133025" y="3787968"/>
            <a:ext cx="2837177" cy="2834640"/>
          </a:xfrm>
          <a:prstGeom prst="ellipse">
            <a:avLst/>
          </a:prstGeom>
          <a:noFill/>
          <a:ln w="63500">
            <a:solidFill>
              <a:srgbClr val="41B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228600"/>
            <a:ext cx="1611920" cy="88500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959127" y="486235"/>
            <a:ext cx="5303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2020 Product Roadmap </a:t>
            </a:r>
            <a:r>
              <a:rPr lang="en-US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Where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We're Going</a:t>
            </a:r>
          </a:p>
        </p:txBody>
      </p:sp>
    </p:spTree>
    <p:extLst>
      <p:ext uri="{BB962C8B-B14F-4D97-AF65-F5344CB8AC3E}">
        <p14:creationId xmlns:p14="http://schemas.microsoft.com/office/powerpoint/2010/main" val="2067022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B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4300" y="228600"/>
            <a:ext cx="8915399" cy="6400800"/>
          </a:xfrm>
          <a:prstGeom prst="rect">
            <a:avLst/>
          </a:prstGeom>
          <a:solidFill>
            <a:schemeClr val="bg1"/>
          </a:solidFill>
          <a:ln w="38100">
            <a:solidFill>
              <a:srgbClr val="41B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65292" y="1387423"/>
            <a:ext cx="3862931" cy="1282402"/>
          </a:xfrm>
          <a:prstGeom prst="rect">
            <a:avLst/>
          </a:prstGeom>
          <a:noFill/>
        </p:spPr>
        <p:txBody>
          <a:bodyPr wrap="square" lIns="91440" rIns="274320" numCol="1" rtlCol="0">
            <a:spAutoFit/>
          </a:bodyPr>
          <a:lstStyle/>
          <a:p>
            <a:pPr>
              <a:spcAft>
                <a:spcPts val="130"/>
              </a:spcAft>
            </a:pPr>
            <a:r>
              <a:rPr lang="en-US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S2+ (ET123)</a:t>
            </a:r>
          </a:p>
          <a:p>
            <a:pPr>
              <a:spcAft>
                <a:spcPts val="130"/>
              </a:spcAft>
            </a:pPr>
            <a:r>
              <a:rPr lang="en-US" sz="14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Height Range:</a:t>
            </a:r>
            <a:r>
              <a:rPr lang="en-US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27.2" H to 46.5" H</a:t>
            </a:r>
          </a:p>
          <a:p>
            <a:pPr>
              <a:spcAft>
                <a:spcPts val="130"/>
              </a:spcAft>
            </a:pPr>
            <a:r>
              <a:rPr lang="en-US" sz="14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Speed:</a:t>
            </a:r>
            <a:r>
              <a:rPr lang="en-US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1.25" per second</a:t>
            </a:r>
          </a:p>
          <a:p>
            <a:pPr>
              <a:spcAft>
                <a:spcPts val="130"/>
              </a:spcAft>
            </a:pPr>
            <a:r>
              <a:rPr lang="en-US" sz="14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Weight Capacity:</a:t>
            </a:r>
            <a:r>
              <a:rPr lang="en-US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220 lbs</a:t>
            </a:r>
          </a:p>
          <a:p>
            <a:pPr>
              <a:spcAft>
                <a:spcPts val="130"/>
              </a:spcAft>
            </a:pPr>
            <a:r>
              <a:rPr lang="en-US" sz="14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FOB:</a:t>
            </a:r>
            <a:r>
              <a:rPr lang="en-US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$179.5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228600"/>
            <a:ext cx="1611920" cy="88500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959127" y="486235"/>
            <a:ext cx="5303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2020 Product Roadmap </a:t>
            </a:r>
            <a:r>
              <a:rPr lang="en-US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Where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We're Going</a:t>
            </a:r>
          </a:p>
        </p:txBody>
      </p:sp>
      <p:pic>
        <p:nvPicPr>
          <p:cNvPr id="20484" name="Picture 4" descr="https://dl.boxcloud.com/api/2.0/internal_files/311848794111/versions/328668684735/representations/jpg_paged_2048x2048/content/1.jpg?access_token=1!GdYy9K2ucM-XEb-ZC6opwvlC1K7XTzY39PSotiF0KNbmmhKfBkNSAKX7YvAC7tN-QRNjnPpbV7ZTf5mbIFcwCjZzNj7HUacuIvg6VxH1Am309pRh8e2rd5-fDNSB-vzyIRPmPb1QRmV8oe_C27YfajLoVak3D-e77-T4gzpWN2yMMG7szi8YaDuYsRnWW8SCIqOpuIco4KGFj1WVcml4tlCpDdwzR8XS1Pj5JIJY1k1-wZsl_y8GU7d2ToaB5BA6cxpDFk_yQBs7UcYsh2AWpAHQI5kx51ZLkVKbUxpPscPpka-D__LJ8yuKmEdR7TQHF1o5pIM2IOKaeOuOtZTmWXKqHmIfBLrgMZrO46iv4xlR2EMNeFzdNSO-1F_3JgKzhQf4pfpTUvLD5oTQjhhNEv1Qsal98jG1qCMQBnlHerHVJT_GltnDX8Wyqo_nX7Hm6TmMmSavooaFr0wqNKgzB9USwIJkuzOoYutGFgV688NEq7ABSmvRJNhtuQd9hiAJaaE2JKnV-4iaAs8OkjhML11e9XZcMHhIuveUhT6pysocnaA6CT3pss702SQj0keb&amp;box_client_name=box-content-preview&amp;box_client_version=2.22.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3" t="26871" r="15919" b="12861"/>
          <a:stretch/>
        </p:blipFill>
        <p:spPr bwMode="auto">
          <a:xfrm>
            <a:off x="5039834" y="1906939"/>
            <a:ext cx="3602209" cy="304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 flipH="1">
            <a:off x="408939" y="1439883"/>
            <a:ext cx="45719" cy="1188720"/>
          </a:xfrm>
          <a:prstGeom prst="rect">
            <a:avLst/>
          </a:prstGeom>
          <a:solidFill>
            <a:srgbClr val="41B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57200" y="3398154"/>
            <a:ext cx="4572000" cy="226215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2-way </a:t>
            </a:r>
            <a:r>
              <a:rPr lang="en-US" dirty="0"/>
              <a:t>anti-collision (stops on contact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1100" dirty="0" smtClean="0"/>
              <a:t>Gyroscope: Senses when the table is not level and stops adjustment.</a:t>
            </a:r>
            <a:br>
              <a:rPr lang="en-US" sz="1100" dirty="0" smtClean="0"/>
            </a:br>
            <a:r>
              <a:rPr lang="en-US" sz="1100" dirty="0" smtClean="0"/>
              <a:t>Collision Detection: Senses when the table is obstructed and stops.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</a:t>
            </a:r>
            <a:r>
              <a:rPr lang="en-US" dirty="0" smtClean="0"/>
              <a:t>uto-leveling base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"Knocking</a:t>
            </a:r>
            <a:r>
              <a:rPr lang="en-US" dirty="0"/>
              <a:t>" </a:t>
            </a:r>
            <a:r>
              <a:rPr lang="en-US" dirty="0" smtClean="0"/>
              <a:t>adjustment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5-year </a:t>
            </a:r>
            <a:r>
              <a:rPr lang="en-US" dirty="0"/>
              <a:t>electronics </a:t>
            </a:r>
            <a:r>
              <a:rPr lang="en-US" dirty="0" smtClean="0"/>
              <a:t>warranty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828" y="5109168"/>
            <a:ext cx="1298955" cy="13621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433" y="5109168"/>
            <a:ext cx="1298955" cy="13621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372" y="5109168"/>
            <a:ext cx="1298955" cy="13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12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B6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4300" y="228600"/>
            <a:ext cx="8915399" cy="6400800"/>
          </a:xfrm>
          <a:prstGeom prst="rect">
            <a:avLst/>
          </a:prstGeom>
          <a:solidFill>
            <a:schemeClr val="bg1"/>
          </a:solidFill>
          <a:ln w="38100">
            <a:solidFill>
              <a:srgbClr val="41B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67366" y="1387423"/>
            <a:ext cx="4578017" cy="1282402"/>
          </a:xfrm>
          <a:prstGeom prst="rect">
            <a:avLst/>
          </a:prstGeom>
          <a:noFill/>
        </p:spPr>
        <p:txBody>
          <a:bodyPr wrap="square" lIns="91440" rIns="274320" numCol="1" rtlCol="0">
            <a:spAutoFit/>
          </a:bodyPr>
          <a:lstStyle/>
          <a:p>
            <a:pPr>
              <a:spcAft>
                <a:spcPts val="130"/>
              </a:spcAft>
            </a:pPr>
            <a:r>
              <a:rPr lang="en-US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S3+ (ET223), S3+ High Speed</a:t>
            </a:r>
          </a:p>
          <a:p>
            <a:pPr>
              <a:spcAft>
                <a:spcPts val="130"/>
              </a:spcAft>
            </a:pPr>
            <a:r>
              <a:rPr lang="en-US" sz="14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Height Range:</a:t>
            </a:r>
            <a:r>
              <a:rPr lang="en-US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22.8" H to 48.4" H </a:t>
            </a:r>
          </a:p>
          <a:p>
            <a:pPr>
              <a:spcAft>
                <a:spcPts val="130"/>
              </a:spcAft>
            </a:pPr>
            <a:r>
              <a:rPr lang="en-US" sz="14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Speed:</a:t>
            </a:r>
            <a:r>
              <a:rPr lang="en-US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1.5" to 3.1" per second (high speed model)</a:t>
            </a:r>
          </a:p>
          <a:p>
            <a:pPr>
              <a:spcAft>
                <a:spcPts val="130"/>
              </a:spcAft>
            </a:pPr>
            <a:r>
              <a:rPr lang="en-US" sz="14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Weight Capacity:</a:t>
            </a:r>
            <a:r>
              <a:rPr lang="en-US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275 lbs. </a:t>
            </a:r>
          </a:p>
          <a:p>
            <a:pPr>
              <a:spcAft>
                <a:spcPts val="130"/>
              </a:spcAft>
            </a:pPr>
            <a:r>
              <a:rPr lang="en-US" sz="14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FOB:</a:t>
            </a:r>
            <a:r>
              <a:rPr lang="en-US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$197.5 to $212.5 (high speed)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228600"/>
            <a:ext cx="1611920" cy="88500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959127" y="486235"/>
            <a:ext cx="5303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2020 Product Roadmap </a:t>
            </a:r>
            <a:r>
              <a:rPr lang="en-US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Where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We're </a:t>
            </a:r>
            <a:r>
              <a:rPr lang="en-US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Going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0486" name="Picture 6" descr="https://dl.boxcloud.com/api/2.0/internal_files/263521636789/versions/277570944373/representations/jpg_paged_2048x2048/content/1.jpg?access_token=1!31keiPcFHsiRMBO2w2gKQv-Y0YwUiY5fL4EJ6ZyN2wUcG4nFRCnL6hpmJDm19hO6mGQaPQbS6qsJw7cY6VG6HUFLFbqM6EGBIx45CyS_hEjtL7if6e_BYRDaDKrrnOzm7MmHdrXKZfqmVkd6XOPZufNBLaq5H3_vxDR57c37vjy70g7RQ764ygmZn-3ooJGAAb1LdJypAqTKbigKRMVasZJ_lIbAeP7BwYa9j4kZz4JYHGIR3L96XI6JHg9iUcB483rLcY9brvg5c_XvzXaqbT1SOMwIM4KF3730IhB38k32A8LTxiO5jlm97AZ4Z1QuUg54WD_0hPI2WVNpgGSAraj7AonTlZu8bMIaEiiVCkdi6Mmo24J7IlCnf2NYkjt5HWO0YVGeGQ9lCnWoJarkM1PIqOxWNSvXJ4kD9PwqjVSyEHfU0Ks4_TM-xKDYy6XaYk57EgFjmUZ6k4EUOup8cKs4VIwzDICZqRdH7GtGjWvZLyMUaUymCjfZQwQ2sT9tVMjeCw-0_Cd9JeeFs4cMtASvMcmQUuEBFXYRrfTIT1djABSmxWTXhe4F5Dg3Ekdl&amp;box_client_name=box-content-preview&amp;box_client_version=2.22.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8" t="13335" r="27472" b="20354"/>
          <a:stretch/>
        </p:blipFill>
        <p:spPr bwMode="auto">
          <a:xfrm>
            <a:off x="4981140" y="1846940"/>
            <a:ext cx="3639418" cy="315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 flipH="1">
            <a:off x="408939" y="1439883"/>
            <a:ext cx="45719" cy="1188720"/>
          </a:xfrm>
          <a:prstGeom prst="rect">
            <a:avLst/>
          </a:prstGeom>
          <a:solidFill>
            <a:srgbClr val="41B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57200" y="3396632"/>
            <a:ext cx="4572000" cy="30239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3-way </a:t>
            </a:r>
            <a:r>
              <a:rPr lang="en-US" dirty="0"/>
              <a:t>anti-collision (stops </a:t>
            </a:r>
            <a:r>
              <a:rPr lang="en-US" u="sng" dirty="0"/>
              <a:t>before</a:t>
            </a:r>
            <a:r>
              <a:rPr lang="en-US" dirty="0"/>
              <a:t> </a:t>
            </a:r>
            <a:r>
              <a:rPr lang="en-US" dirty="0" smtClean="0"/>
              <a:t>contact)</a:t>
            </a:r>
            <a:br>
              <a:rPr lang="en-US" dirty="0" smtClean="0"/>
            </a:br>
            <a:r>
              <a:rPr lang="en-US" sz="1100" dirty="0" smtClean="0"/>
              <a:t>Infrared Sensors: Detect when an obstruction is beneath the desk and stops adjustment before contact.</a:t>
            </a:r>
            <a:br>
              <a:rPr lang="en-US" sz="1100" dirty="0" smtClean="0"/>
            </a:br>
            <a:r>
              <a:rPr lang="en-US" sz="1100" dirty="0" smtClean="0"/>
              <a:t>2-Way Anti-Collision: Includes the gyroscope and collision detection.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Auto-leveling base</a:t>
            </a:r>
            <a:br>
              <a:rPr lang="en-US" dirty="0" smtClean="0"/>
            </a:br>
            <a:r>
              <a:rPr lang="en-US" sz="1100" dirty="0" smtClean="0"/>
              <a:t>Gyroscopic sensor keeps the table top level even when the base isn't. 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"Knocking</a:t>
            </a:r>
            <a:r>
              <a:rPr lang="en-US" dirty="0"/>
              <a:t>" </a:t>
            </a:r>
            <a:r>
              <a:rPr lang="en-US" dirty="0" smtClean="0"/>
              <a:t>adjustment</a:t>
            </a:r>
            <a:br>
              <a:rPr lang="en-US" dirty="0" smtClean="0"/>
            </a:br>
            <a:r>
              <a:rPr lang="en-US" sz="1100" dirty="0" smtClean="0"/>
              <a:t>Sonic </a:t>
            </a:r>
            <a:r>
              <a:rPr lang="en-US" sz="1100" smtClean="0"/>
              <a:t>sensor detects 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5-year </a:t>
            </a:r>
            <a:r>
              <a:rPr lang="en-US" dirty="0"/>
              <a:t>electronics </a:t>
            </a:r>
            <a:r>
              <a:rPr lang="en-US" dirty="0" smtClean="0"/>
              <a:t>warranty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433" y="5109168"/>
            <a:ext cx="1298955" cy="13621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372" y="5109168"/>
            <a:ext cx="1298955" cy="13621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828" y="5109168"/>
            <a:ext cx="1298955" cy="13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56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2972</TotalTime>
  <Words>2564</Words>
  <Application>Microsoft Office PowerPoint</Application>
  <PresentationFormat>On-screen Show (4:3)</PresentationFormat>
  <Paragraphs>447</Paragraphs>
  <Slides>36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Upcoming &amp; Current Products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Marcus Slater</dc:creator>
  <cp:lastModifiedBy>Marcus Slater</cp:lastModifiedBy>
  <cp:revision>115</cp:revision>
  <dcterms:created xsi:type="dcterms:W3CDTF">2019-10-16T23:28:05Z</dcterms:created>
  <dcterms:modified xsi:type="dcterms:W3CDTF">2020-01-03T20:55:11Z</dcterms:modified>
</cp:coreProperties>
</file>